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6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8" autoAdjust="0"/>
    <p:restoredTop sz="86651" autoAdjust="0"/>
  </p:normalViewPr>
  <p:slideViewPr>
    <p:cSldViewPr snapToGrid="0">
      <p:cViewPr varScale="1">
        <p:scale>
          <a:sx n="100" d="100"/>
          <a:sy n="100" d="100"/>
        </p:scale>
        <p:origin x="87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CB996-F317-44A9-A2F2-0777B25DD826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72472-80B7-453D-A15E-B01F5B8017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8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72472-80B7-453D-A15E-B01F5B8017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59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72472-80B7-453D-A15E-B01F5B8017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2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72472-80B7-453D-A15E-B01F5B8017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86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72472-80B7-453D-A15E-B01F5B8017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25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72472-80B7-453D-A15E-B01F5B8017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95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72472-80B7-453D-A15E-B01F5B8017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32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Give</a:t>
            </a:r>
            <a:r>
              <a:rPr lang="en-US" b="1" baseline="0" dirty="0" smtClean="0"/>
              <a:t> examples of on going care: Arthritis, thyroid disease,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72472-80B7-453D-A15E-B01F5B8017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34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72472-80B7-453D-A15E-B01F5B8017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66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72472-80B7-453D-A15E-B01F5B8017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7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72472-80B7-453D-A15E-B01F5B8017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17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72472-80B7-453D-A15E-B01F5B8017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26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1315" indent="-348615">
              <a:lnSpc>
                <a:spcPct val="110000"/>
              </a:lnSpc>
              <a:buFont typeface="Wingdings"/>
              <a:buChar char=""/>
              <a:tabLst>
                <a:tab pos="361315" algn="l"/>
                <a:tab pos="361950" algn="l"/>
              </a:tabLst>
            </a:pPr>
            <a:r>
              <a:rPr lang="en-US" sz="1600" kern="1200" spc="-5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Clinics will be provided with a </a:t>
            </a:r>
            <a:r>
              <a: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status </a:t>
            </a:r>
            <a:r>
              <a:rPr lang="en-US" sz="1600" kern="1200" spc="-5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update </a:t>
            </a:r>
            <a:r>
              <a: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for </a:t>
            </a:r>
            <a:r>
              <a:rPr lang="en-US" sz="1600" kern="1200" spc="-5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each patient</a:t>
            </a:r>
            <a:r>
              <a:rPr lang="en-US" sz="1600" kern="1200" spc="75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 </a:t>
            </a:r>
            <a:r>
              <a: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submitted.</a:t>
            </a:r>
          </a:p>
          <a:p>
            <a:pPr marL="755650" marR="513715" lvl="1" indent="-285750">
              <a:lnSpc>
                <a:spcPct val="110000"/>
              </a:lnSpc>
              <a:tabLst>
                <a:tab pos="755650" algn="l"/>
                <a:tab pos="756285" algn="l"/>
              </a:tabLst>
            </a:pPr>
            <a:r>
              <a:rPr lang="en-US" sz="1600" kern="1200" spc="-5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Ensure </a:t>
            </a:r>
            <a:r>
              <a: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that </a:t>
            </a:r>
            <a:r>
              <a:rPr lang="en-US" sz="1600" kern="1200" spc="-5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proper </a:t>
            </a:r>
            <a:r>
              <a: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fax </a:t>
            </a:r>
            <a:r>
              <a:rPr lang="en-US" sz="1600" kern="1200" spc="-5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number is on referral </a:t>
            </a:r>
            <a:r>
              <a: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form </a:t>
            </a:r>
            <a:r>
              <a:rPr lang="en-US" sz="1600" kern="1200" spc="-5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submitted </a:t>
            </a:r>
            <a:r>
              <a: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to </a:t>
            </a:r>
            <a:r>
              <a:rPr lang="en-US" sz="1600" kern="1200" spc="-40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PASD</a:t>
            </a:r>
            <a:endParaRPr lang="en-US" sz="1600" kern="1200" dirty="0" smtClean="0">
              <a:solidFill>
                <a:schemeClr val="tx1"/>
              </a:solidFill>
              <a:latin typeface="+mn-lt"/>
              <a:ea typeface="+mn-ea"/>
              <a:cs typeface="Arial"/>
            </a:endParaRPr>
          </a:p>
          <a:p>
            <a:pPr marL="755650" marR="236220" lvl="1" indent="-285750">
              <a:lnSpc>
                <a:spcPct val="110000"/>
              </a:lnSpc>
              <a:tabLst>
                <a:tab pos="755650" algn="l"/>
                <a:tab pos="756285" algn="l"/>
              </a:tabLst>
            </a:pPr>
            <a:r>
              <a:rPr lang="en-US" sz="1600" kern="1200" spc="-5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Please </a:t>
            </a:r>
            <a:r>
              <a: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do not give </a:t>
            </a:r>
            <a:r>
              <a:rPr lang="en-US" sz="1600" b="1" kern="1200" spc="-35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PASD </a:t>
            </a:r>
            <a:r>
              <a:rPr lang="en-US" sz="1600" b="1" kern="1200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phone number to patients </a:t>
            </a:r>
            <a:r>
              <a: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to </a:t>
            </a:r>
            <a:r>
              <a:rPr lang="en-US" sz="1600" kern="1200" spc="-5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inquire about the status of their</a:t>
            </a:r>
            <a:r>
              <a:rPr lang="en-US" sz="1600" kern="1200" spc="-10" dirty="0" smtClean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 case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72472-80B7-453D-A15E-B01F5B8017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04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12/4/2023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ampionsfh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Access San Diego </a:t>
            </a:r>
            <a:r>
              <a:rPr lang="en-US" sz="4000" dirty="0"/>
              <a:t>Referral Coordinator Guide</a:t>
            </a:r>
          </a:p>
        </p:txBody>
      </p:sp>
      <p:pic>
        <p:nvPicPr>
          <p:cNvPr id="1026" name="Picture 2" descr="No photo description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655" y="2656720"/>
            <a:ext cx="1527048" cy="152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an Diego County Medical Society &amp;amp;gt; Get Involved &amp;amp;gt; Get Involved &amp;amp;gt; Champions  for Heal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7" y="146304"/>
            <a:ext cx="3116221" cy="10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44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Referral 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4309122" cy="3213535"/>
          </a:xfrm>
        </p:spPr>
        <p:txBody>
          <a:bodyPr>
            <a:normAutofit/>
          </a:bodyPr>
          <a:lstStyle/>
          <a:p>
            <a:pPr marL="298450" marR="262890" indent="-285750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8450" algn="l"/>
              </a:tabLst>
            </a:pPr>
            <a:r>
              <a:rPr lang="en-US" sz="1800" dirty="0">
                <a:latin typeface="+mj-lt"/>
                <a:cs typeface="Arial"/>
              </a:rPr>
              <a:t>The </a:t>
            </a:r>
            <a:r>
              <a:rPr lang="en-US" sz="1800" spc="-5" dirty="0">
                <a:latin typeface="+mj-lt"/>
                <a:cs typeface="Arial"/>
              </a:rPr>
              <a:t>referral </a:t>
            </a:r>
            <a:r>
              <a:rPr lang="en-US" sz="1800" dirty="0">
                <a:latin typeface="+mj-lt"/>
                <a:cs typeface="Arial"/>
              </a:rPr>
              <a:t>form </a:t>
            </a:r>
            <a:r>
              <a:rPr lang="en-US" sz="1800" spc="-5" dirty="0">
                <a:latin typeface="+mj-lt"/>
                <a:cs typeface="Arial"/>
              </a:rPr>
              <a:t>is  available on </a:t>
            </a:r>
            <a:r>
              <a:rPr lang="en-US" sz="1800" dirty="0">
                <a:latin typeface="+mj-lt"/>
                <a:cs typeface="Arial"/>
              </a:rPr>
              <a:t>our website </a:t>
            </a:r>
            <a:r>
              <a:rPr lang="en-US" sz="1800" dirty="0" smtClean="0">
                <a:latin typeface="+mj-lt"/>
                <a:cs typeface="Arial"/>
                <a:hlinkClick r:id="rId3"/>
              </a:rPr>
              <a:t>www.championsforhealth.org</a:t>
            </a:r>
            <a:endParaRPr lang="en-US" sz="1800" dirty="0">
              <a:latin typeface="+mj-lt"/>
              <a:cs typeface="Arial"/>
            </a:endParaRPr>
          </a:p>
          <a:p>
            <a:pPr marL="298450" marR="272415" indent="-285750">
              <a:lnSpc>
                <a:spcPct val="100000"/>
              </a:lnSpc>
              <a:spcBef>
                <a:spcPts val="1200"/>
              </a:spcBef>
              <a:buFont typeface="Wingdings"/>
              <a:buChar char=""/>
              <a:tabLst>
                <a:tab pos="298450" algn="l"/>
              </a:tabLst>
            </a:pPr>
            <a:r>
              <a:rPr lang="en-US" sz="1800" dirty="0">
                <a:latin typeface="+mj-lt"/>
                <a:cs typeface="Arial"/>
              </a:rPr>
              <a:t>Patient </a:t>
            </a:r>
            <a:r>
              <a:rPr lang="en-US" sz="1800" spc="-5" dirty="0">
                <a:latin typeface="+mj-lt"/>
                <a:cs typeface="Arial"/>
              </a:rPr>
              <a:t>Referral</a:t>
            </a:r>
            <a:r>
              <a:rPr lang="en-US" sz="1800" spc="-70" dirty="0">
                <a:latin typeface="+mj-lt"/>
                <a:cs typeface="Arial"/>
              </a:rPr>
              <a:t> </a:t>
            </a:r>
            <a:r>
              <a:rPr lang="en-US" sz="1800" dirty="0" smtClean="0">
                <a:latin typeface="+mj-lt"/>
                <a:cs typeface="Arial"/>
              </a:rPr>
              <a:t>Form </a:t>
            </a:r>
            <a:r>
              <a:rPr lang="en-US" sz="1800" dirty="0">
                <a:latin typeface="+mj-lt"/>
                <a:cs typeface="Arial"/>
              </a:rPr>
              <a:t>to </a:t>
            </a:r>
            <a:r>
              <a:rPr lang="en-US" sz="1800" spc="-5" dirty="0">
                <a:latin typeface="+mj-lt"/>
                <a:cs typeface="Arial"/>
              </a:rPr>
              <a:t>be completed </a:t>
            </a:r>
            <a:r>
              <a:rPr lang="en-US" sz="1800" spc="-5" dirty="0" smtClean="0">
                <a:latin typeface="+mj-lt"/>
                <a:cs typeface="Arial"/>
              </a:rPr>
              <a:t>by </a:t>
            </a:r>
            <a:r>
              <a:rPr lang="en-US" sz="1800" spc="-5" dirty="0">
                <a:latin typeface="+mj-lt"/>
                <a:cs typeface="Arial"/>
              </a:rPr>
              <a:t>referring physician </a:t>
            </a:r>
            <a:r>
              <a:rPr lang="en-US" sz="1800" spc="-5" dirty="0" smtClean="0">
                <a:latin typeface="+mj-lt"/>
                <a:cs typeface="Arial"/>
              </a:rPr>
              <a:t>or </a:t>
            </a:r>
            <a:r>
              <a:rPr lang="en-US" sz="1800" spc="-5" dirty="0">
                <a:latin typeface="+mj-lt"/>
                <a:cs typeface="Arial"/>
              </a:rPr>
              <a:t>referral</a:t>
            </a:r>
            <a:r>
              <a:rPr lang="en-US" sz="1800" spc="-15" dirty="0">
                <a:latin typeface="+mj-lt"/>
                <a:cs typeface="Arial"/>
              </a:rPr>
              <a:t> </a:t>
            </a:r>
            <a:r>
              <a:rPr lang="en-US" sz="1800" spc="-5" dirty="0">
                <a:latin typeface="+mj-lt"/>
                <a:cs typeface="Arial"/>
              </a:rPr>
              <a:t>manager</a:t>
            </a:r>
            <a:endParaRPr lang="en-US" sz="1800" dirty="0">
              <a:latin typeface="+mj-lt"/>
              <a:cs typeface="Arial"/>
            </a:endParaRPr>
          </a:p>
          <a:p>
            <a:endParaRPr lang="en-US" sz="1600" dirty="0">
              <a:latin typeface="+mj-lt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5695951" y="5550408"/>
            <a:ext cx="733425" cy="344805"/>
          </a:xfrm>
          <a:custGeom>
            <a:avLst/>
            <a:gdLst/>
            <a:ahLst/>
            <a:cxnLst/>
            <a:rect l="l" t="t" r="r" b="b"/>
            <a:pathLst>
              <a:path w="733425" h="344804">
                <a:moveTo>
                  <a:pt x="663278" y="50740"/>
                </a:moveTo>
                <a:lnTo>
                  <a:pt x="626090" y="46011"/>
                </a:lnTo>
                <a:lnTo>
                  <a:pt x="0" y="308610"/>
                </a:lnTo>
                <a:lnTo>
                  <a:pt x="14477" y="344424"/>
                </a:lnTo>
                <a:lnTo>
                  <a:pt x="639632" y="81817"/>
                </a:lnTo>
                <a:lnTo>
                  <a:pt x="663278" y="50740"/>
                </a:lnTo>
                <a:close/>
              </a:path>
              <a:path w="733425" h="344804">
                <a:moveTo>
                  <a:pt x="733043" y="21335"/>
                </a:moveTo>
                <a:lnTo>
                  <a:pt x="569213" y="0"/>
                </a:lnTo>
                <a:lnTo>
                  <a:pt x="561593" y="476"/>
                </a:lnTo>
                <a:lnTo>
                  <a:pt x="555116" y="3810"/>
                </a:lnTo>
                <a:lnTo>
                  <a:pt x="550354" y="9429"/>
                </a:lnTo>
                <a:lnTo>
                  <a:pt x="547877" y="16764"/>
                </a:lnTo>
                <a:lnTo>
                  <a:pt x="548342" y="24384"/>
                </a:lnTo>
                <a:lnTo>
                  <a:pt x="551592" y="30861"/>
                </a:lnTo>
                <a:lnTo>
                  <a:pt x="556986" y="35623"/>
                </a:lnTo>
                <a:lnTo>
                  <a:pt x="563879" y="38100"/>
                </a:lnTo>
                <a:lnTo>
                  <a:pt x="626090" y="46011"/>
                </a:lnTo>
                <a:lnTo>
                  <a:pt x="690371" y="19050"/>
                </a:lnTo>
                <a:lnTo>
                  <a:pt x="705611" y="54102"/>
                </a:lnTo>
                <a:lnTo>
                  <a:pt x="705611" y="57562"/>
                </a:lnTo>
                <a:lnTo>
                  <a:pt x="733043" y="21335"/>
                </a:lnTo>
                <a:close/>
              </a:path>
              <a:path w="733425" h="344804">
                <a:moveTo>
                  <a:pt x="705611" y="57562"/>
                </a:moveTo>
                <a:lnTo>
                  <a:pt x="705611" y="54102"/>
                </a:lnTo>
                <a:lnTo>
                  <a:pt x="639632" y="81817"/>
                </a:lnTo>
                <a:lnTo>
                  <a:pt x="602741" y="130302"/>
                </a:lnTo>
                <a:lnTo>
                  <a:pt x="599586" y="137148"/>
                </a:lnTo>
                <a:lnTo>
                  <a:pt x="599217" y="144494"/>
                </a:lnTo>
                <a:lnTo>
                  <a:pt x="601563" y="151411"/>
                </a:lnTo>
                <a:lnTo>
                  <a:pt x="606551" y="156972"/>
                </a:lnTo>
                <a:lnTo>
                  <a:pt x="613398" y="160448"/>
                </a:lnTo>
                <a:lnTo>
                  <a:pt x="620744" y="160782"/>
                </a:lnTo>
                <a:lnTo>
                  <a:pt x="627661" y="158257"/>
                </a:lnTo>
                <a:lnTo>
                  <a:pt x="633221" y="153162"/>
                </a:lnTo>
                <a:lnTo>
                  <a:pt x="705611" y="57562"/>
                </a:lnTo>
                <a:close/>
              </a:path>
              <a:path w="733425" h="344804">
                <a:moveTo>
                  <a:pt x="705611" y="54102"/>
                </a:moveTo>
                <a:lnTo>
                  <a:pt x="690371" y="19050"/>
                </a:lnTo>
                <a:lnTo>
                  <a:pt x="626090" y="46011"/>
                </a:lnTo>
                <a:lnTo>
                  <a:pt x="663278" y="50740"/>
                </a:lnTo>
                <a:lnTo>
                  <a:pt x="682751" y="25146"/>
                </a:lnTo>
                <a:lnTo>
                  <a:pt x="695705" y="54864"/>
                </a:lnTo>
                <a:lnTo>
                  <a:pt x="695705" y="58263"/>
                </a:lnTo>
                <a:lnTo>
                  <a:pt x="705611" y="54102"/>
                </a:lnTo>
                <a:close/>
              </a:path>
              <a:path w="733425" h="344804">
                <a:moveTo>
                  <a:pt x="695705" y="58263"/>
                </a:moveTo>
                <a:lnTo>
                  <a:pt x="695705" y="54864"/>
                </a:lnTo>
                <a:lnTo>
                  <a:pt x="663278" y="50740"/>
                </a:lnTo>
                <a:lnTo>
                  <a:pt x="639632" y="81817"/>
                </a:lnTo>
                <a:lnTo>
                  <a:pt x="695705" y="58263"/>
                </a:lnTo>
                <a:close/>
              </a:path>
              <a:path w="733425" h="344804">
                <a:moveTo>
                  <a:pt x="695705" y="54864"/>
                </a:moveTo>
                <a:lnTo>
                  <a:pt x="682751" y="25146"/>
                </a:lnTo>
                <a:lnTo>
                  <a:pt x="663278" y="50740"/>
                </a:lnTo>
                <a:lnTo>
                  <a:pt x="695705" y="5486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/>
          <p:cNvSpPr/>
          <p:nvPr/>
        </p:nvSpPr>
        <p:spPr>
          <a:xfrm>
            <a:off x="5702936" y="6295399"/>
            <a:ext cx="726440" cy="172085"/>
          </a:xfrm>
          <a:custGeom>
            <a:avLst/>
            <a:gdLst/>
            <a:ahLst/>
            <a:cxnLst/>
            <a:rect l="l" t="t" r="r" b="b"/>
            <a:pathLst>
              <a:path w="726439" h="172085">
                <a:moveTo>
                  <a:pt x="649933" y="85903"/>
                </a:moveTo>
                <a:lnTo>
                  <a:pt x="616431" y="66472"/>
                </a:lnTo>
                <a:lnTo>
                  <a:pt x="0" y="66472"/>
                </a:lnTo>
                <a:lnTo>
                  <a:pt x="0" y="104572"/>
                </a:lnTo>
                <a:lnTo>
                  <a:pt x="617745" y="104572"/>
                </a:lnTo>
                <a:lnTo>
                  <a:pt x="649933" y="85903"/>
                </a:lnTo>
                <a:close/>
              </a:path>
              <a:path w="726439" h="172085">
                <a:moveTo>
                  <a:pt x="726186" y="85522"/>
                </a:moveTo>
                <a:lnTo>
                  <a:pt x="583691" y="2464"/>
                </a:lnTo>
                <a:lnTo>
                  <a:pt x="576417" y="0"/>
                </a:lnTo>
                <a:lnTo>
                  <a:pt x="568928" y="464"/>
                </a:lnTo>
                <a:lnTo>
                  <a:pt x="562153" y="3643"/>
                </a:lnTo>
                <a:lnTo>
                  <a:pt x="557022" y="9322"/>
                </a:lnTo>
                <a:lnTo>
                  <a:pt x="554557" y="16597"/>
                </a:lnTo>
                <a:lnTo>
                  <a:pt x="555021" y="24086"/>
                </a:lnTo>
                <a:lnTo>
                  <a:pt x="558200" y="30861"/>
                </a:lnTo>
                <a:lnTo>
                  <a:pt x="563879" y="35992"/>
                </a:lnTo>
                <a:lnTo>
                  <a:pt x="616431" y="66472"/>
                </a:lnTo>
                <a:lnTo>
                  <a:pt x="688086" y="66472"/>
                </a:lnTo>
                <a:lnTo>
                  <a:pt x="688086" y="107934"/>
                </a:lnTo>
                <a:lnTo>
                  <a:pt x="726186" y="85522"/>
                </a:lnTo>
                <a:close/>
              </a:path>
              <a:path w="726439" h="172085">
                <a:moveTo>
                  <a:pt x="688086" y="107934"/>
                </a:moveTo>
                <a:lnTo>
                  <a:pt x="688086" y="104572"/>
                </a:lnTo>
                <a:lnTo>
                  <a:pt x="617745" y="104572"/>
                </a:lnTo>
                <a:lnTo>
                  <a:pt x="563879" y="135814"/>
                </a:lnTo>
                <a:lnTo>
                  <a:pt x="558200" y="140946"/>
                </a:lnTo>
                <a:lnTo>
                  <a:pt x="555021" y="147720"/>
                </a:lnTo>
                <a:lnTo>
                  <a:pt x="554557" y="155209"/>
                </a:lnTo>
                <a:lnTo>
                  <a:pt x="557022" y="162484"/>
                </a:lnTo>
                <a:lnTo>
                  <a:pt x="562153" y="167842"/>
                </a:lnTo>
                <a:lnTo>
                  <a:pt x="568928" y="171057"/>
                </a:lnTo>
                <a:lnTo>
                  <a:pt x="576417" y="171700"/>
                </a:lnTo>
                <a:lnTo>
                  <a:pt x="583691" y="169342"/>
                </a:lnTo>
                <a:lnTo>
                  <a:pt x="688086" y="107934"/>
                </a:lnTo>
                <a:close/>
              </a:path>
              <a:path w="726439" h="172085">
                <a:moveTo>
                  <a:pt x="688086" y="104572"/>
                </a:moveTo>
                <a:lnTo>
                  <a:pt x="688086" y="66472"/>
                </a:lnTo>
                <a:lnTo>
                  <a:pt x="616431" y="66472"/>
                </a:lnTo>
                <a:lnTo>
                  <a:pt x="649933" y="85903"/>
                </a:lnTo>
                <a:lnTo>
                  <a:pt x="678179" y="69520"/>
                </a:lnTo>
                <a:lnTo>
                  <a:pt x="678179" y="104572"/>
                </a:lnTo>
                <a:lnTo>
                  <a:pt x="688086" y="104572"/>
                </a:lnTo>
                <a:close/>
              </a:path>
              <a:path w="726439" h="172085">
                <a:moveTo>
                  <a:pt x="678179" y="104572"/>
                </a:moveTo>
                <a:lnTo>
                  <a:pt x="678179" y="102286"/>
                </a:lnTo>
                <a:lnTo>
                  <a:pt x="649933" y="85903"/>
                </a:lnTo>
                <a:lnTo>
                  <a:pt x="617745" y="104572"/>
                </a:lnTo>
                <a:lnTo>
                  <a:pt x="678179" y="104572"/>
                </a:lnTo>
                <a:close/>
              </a:path>
              <a:path w="726439" h="172085">
                <a:moveTo>
                  <a:pt x="678179" y="102286"/>
                </a:moveTo>
                <a:lnTo>
                  <a:pt x="678179" y="69520"/>
                </a:lnTo>
                <a:lnTo>
                  <a:pt x="649933" y="85903"/>
                </a:lnTo>
                <a:lnTo>
                  <a:pt x="678179" y="10228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2" descr="No photo description availabl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234" y="791587"/>
            <a:ext cx="1042579" cy="10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76" y="2034208"/>
            <a:ext cx="3499816" cy="4565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61252" y="5722810"/>
            <a:ext cx="2634699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Please include referral coordinator information and PCP signature!</a:t>
            </a:r>
          </a:p>
        </p:txBody>
      </p:sp>
    </p:spTree>
    <p:extLst>
      <p:ext uri="{BB962C8B-B14F-4D97-AF65-F5344CB8AC3E}">
        <p14:creationId xmlns:p14="http://schemas.microsoft.com/office/powerpoint/2010/main" val="382623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2426" y="2293935"/>
            <a:ext cx="5849688" cy="3765753"/>
          </a:xfrm>
        </p:spPr>
        <p:txBody>
          <a:bodyPr>
            <a:normAutofit/>
          </a:bodyPr>
          <a:lstStyle/>
          <a:p>
            <a:pPr marL="360045" marR="1051560">
              <a:lnSpc>
                <a:spcPct val="100000"/>
              </a:lnSpc>
            </a:pPr>
            <a:r>
              <a:rPr lang="en-US" sz="1800" spc="-5" dirty="0">
                <a:latin typeface="+mj-lt"/>
                <a:cs typeface="Arial"/>
              </a:rPr>
              <a:t>Patient must sign the application and agree </a:t>
            </a:r>
            <a:r>
              <a:rPr lang="en-US" sz="1800" dirty="0">
                <a:latin typeface="+mj-lt"/>
                <a:cs typeface="Arial"/>
              </a:rPr>
              <a:t>to the </a:t>
            </a:r>
            <a:r>
              <a:rPr lang="en-US" sz="1800" spc="-5" dirty="0">
                <a:latin typeface="+mj-lt"/>
                <a:cs typeface="Arial"/>
              </a:rPr>
              <a:t>following</a:t>
            </a:r>
            <a:r>
              <a:rPr lang="en-US" sz="1800" spc="-25" dirty="0">
                <a:latin typeface="+mj-lt"/>
                <a:cs typeface="Arial"/>
              </a:rPr>
              <a:t> </a:t>
            </a:r>
            <a:r>
              <a:rPr lang="en-US" sz="1800" spc="-5" dirty="0">
                <a:latin typeface="+mj-lt"/>
                <a:cs typeface="Arial"/>
              </a:rPr>
              <a:t>conditions</a:t>
            </a:r>
            <a:endParaRPr lang="en-US" sz="1800" dirty="0">
              <a:latin typeface="+mj-lt"/>
              <a:cs typeface="Arial"/>
            </a:endParaRPr>
          </a:p>
          <a:p>
            <a:pPr marL="817245" marR="1051560" lvl="1">
              <a:lnSpc>
                <a:spcPct val="100000"/>
              </a:lnSpc>
            </a:pPr>
            <a:r>
              <a:rPr lang="en-US" sz="1800" spc="-5" dirty="0">
                <a:latin typeface="+mj-lt"/>
                <a:cs typeface="Arial"/>
              </a:rPr>
              <a:t>Patients who miss an appointment will be expelled from the  program </a:t>
            </a:r>
            <a:r>
              <a:rPr lang="en-US" sz="1800" dirty="0">
                <a:latin typeface="+mj-lt"/>
                <a:cs typeface="Arial"/>
              </a:rPr>
              <a:t>&amp; </a:t>
            </a:r>
            <a:r>
              <a:rPr lang="en-US" sz="1800" spc="-5" dirty="0">
                <a:latin typeface="+mj-lt"/>
                <a:cs typeface="Arial"/>
              </a:rPr>
              <a:t>will be ineligible to</a:t>
            </a:r>
            <a:r>
              <a:rPr lang="en-US" sz="1800" spc="-50" dirty="0">
                <a:latin typeface="+mj-lt"/>
                <a:cs typeface="Arial"/>
              </a:rPr>
              <a:t> </a:t>
            </a:r>
            <a:r>
              <a:rPr lang="en-US" sz="1800" spc="-5" dirty="0">
                <a:latin typeface="+mj-lt"/>
                <a:cs typeface="Arial"/>
              </a:rPr>
              <a:t>reapply.</a:t>
            </a:r>
            <a:endParaRPr lang="en-US" sz="1800" dirty="0">
              <a:latin typeface="+mj-lt"/>
              <a:cs typeface="Arial"/>
            </a:endParaRPr>
          </a:p>
          <a:p>
            <a:pPr marL="817245" marR="1051560" lvl="1">
              <a:lnSpc>
                <a:spcPct val="100000"/>
              </a:lnSpc>
            </a:pPr>
            <a:r>
              <a:rPr lang="en-US" sz="1800" spc="-5" dirty="0">
                <a:latin typeface="+mj-lt"/>
                <a:cs typeface="Arial"/>
              </a:rPr>
              <a:t>Applications without</a:t>
            </a:r>
            <a:r>
              <a:rPr lang="en-US" sz="1800" spc="-70" dirty="0">
                <a:latin typeface="+mj-lt"/>
                <a:cs typeface="Arial"/>
              </a:rPr>
              <a:t> </a:t>
            </a:r>
            <a:r>
              <a:rPr lang="en-US" sz="1800" spc="-5" dirty="0">
                <a:latin typeface="+mj-lt"/>
                <a:cs typeface="Arial"/>
              </a:rPr>
              <a:t>signatures will be considered incomplete and will not be processed.</a:t>
            </a:r>
            <a:endParaRPr lang="en-US" sz="1800" dirty="0">
              <a:latin typeface="+mj-lt"/>
              <a:cs typeface="Arial"/>
            </a:endParaRPr>
          </a:p>
          <a:p>
            <a:endParaRPr lang="en-US" sz="1600" dirty="0">
              <a:latin typeface="+mj-lt"/>
            </a:endParaRPr>
          </a:p>
        </p:txBody>
      </p:sp>
      <p:pic>
        <p:nvPicPr>
          <p:cNvPr id="7" name="Picture 2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234" y="791587"/>
            <a:ext cx="1042579" cy="10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225" y="2124565"/>
            <a:ext cx="3631588" cy="4637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821" y="2124563"/>
            <a:ext cx="3581349" cy="4637598"/>
          </a:xfrm>
          <a:prstGeom prst="rect">
            <a:avLst/>
          </a:prstGeom>
        </p:spPr>
      </p:pic>
      <p:sp>
        <p:nvSpPr>
          <p:cNvPr id="5" name="object 3"/>
          <p:cNvSpPr/>
          <p:nvPr/>
        </p:nvSpPr>
        <p:spPr>
          <a:xfrm rot="20111323">
            <a:off x="7078533" y="6670086"/>
            <a:ext cx="2142490" cy="184150"/>
          </a:xfrm>
          <a:custGeom>
            <a:avLst/>
            <a:gdLst/>
            <a:ahLst/>
            <a:cxnLst/>
            <a:rect l="l" t="t" r="r" b="b"/>
            <a:pathLst>
              <a:path w="2142490" h="184150">
                <a:moveTo>
                  <a:pt x="2029459" y="107965"/>
                </a:moveTo>
                <a:lnTo>
                  <a:pt x="1524" y="0"/>
                </a:lnTo>
                <a:lnTo>
                  <a:pt x="0" y="37338"/>
                </a:lnTo>
                <a:lnTo>
                  <a:pt x="2027413" y="146070"/>
                </a:lnTo>
                <a:lnTo>
                  <a:pt x="2029459" y="107965"/>
                </a:lnTo>
                <a:close/>
              </a:path>
              <a:path w="2142490" h="184150">
                <a:moveTo>
                  <a:pt x="2048256" y="173631"/>
                </a:moveTo>
                <a:lnTo>
                  <a:pt x="2048256" y="108965"/>
                </a:lnTo>
                <a:lnTo>
                  <a:pt x="2045970" y="147065"/>
                </a:lnTo>
                <a:lnTo>
                  <a:pt x="2027413" y="146070"/>
                </a:lnTo>
                <a:lnTo>
                  <a:pt x="2025396" y="183641"/>
                </a:lnTo>
                <a:lnTo>
                  <a:pt x="2048256" y="173631"/>
                </a:lnTo>
                <a:close/>
              </a:path>
              <a:path w="2142490" h="184150">
                <a:moveTo>
                  <a:pt x="2048256" y="108965"/>
                </a:moveTo>
                <a:lnTo>
                  <a:pt x="2029459" y="107965"/>
                </a:lnTo>
                <a:lnTo>
                  <a:pt x="2027413" y="146070"/>
                </a:lnTo>
                <a:lnTo>
                  <a:pt x="2045970" y="147065"/>
                </a:lnTo>
                <a:lnTo>
                  <a:pt x="2048256" y="108965"/>
                </a:lnTo>
                <a:close/>
              </a:path>
              <a:path w="2142490" h="184150">
                <a:moveTo>
                  <a:pt x="2141982" y="132587"/>
                </a:moveTo>
                <a:lnTo>
                  <a:pt x="2031492" y="70103"/>
                </a:lnTo>
                <a:lnTo>
                  <a:pt x="2029459" y="107965"/>
                </a:lnTo>
                <a:lnTo>
                  <a:pt x="2048256" y="108965"/>
                </a:lnTo>
                <a:lnTo>
                  <a:pt x="2048256" y="173631"/>
                </a:lnTo>
                <a:lnTo>
                  <a:pt x="2141982" y="13258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/>
          <p:nvPr/>
        </p:nvSpPr>
        <p:spPr>
          <a:xfrm rot="13888446">
            <a:off x="2463871" y="6460044"/>
            <a:ext cx="2277110" cy="942975"/>
          </a:xfrm>
          <a:custGeom>
            <a:avLst/>
            <a:gdLst/>
            <a:ahLst/>
            <a:cxnLst/>
            <a:rect l="l" t="t" r="r" b="b"/>
            <a:pathLst>
              <a:path w="2277110" h="942975">
                <a:moveTo>
                  <a:pt x="2178015" y="70526"/>
                </a:moveTo>
                <a:lnTo>
                  <a:pt x="2163842" y="35347"/>
                </a:lnTo>
                <a:lnTo>
                  <a:pt x="0" y="906780"/>
                </a:lnTo>
                <a:lnTo>
                  <a:pt x="13716" y="942594"/>
                </a:lnTo>
                <a:lnTo>
                  <a:pt x="2178015" y="70526"/>
                </a:lnTo>
                <a:close/>
              </a:path>
              <a:path w="2277110" h="942975">
                <a:moveTo>
                  <a:pt x="2276856" y="10668"/>
                </a:moveTo>
                <a:lnTo>
                  <a:pt x="2149602" y="0"/>
                </a:lnTo>
                <a:lnTo>
                  <a:pt x="2163842" y="35347"/>
                </a:lnTo>
                <a:lnTo>
                  <a:pt x="2181606" y="28194"/>
                </a:lnTo>
                <a:lnTo>
                  <a:pt x="2196084" y="63246"/>
                </a:lnTo>
                <a:lnTo>
                  <a:pt x="2196084" y="101627"/>
                </a:lnTo>
                <a:lnTo>
                  <a:pt x="2276856" y="10668"/>
                </a:lnTo>
                <a:close/>
              </a:path>
              <a:path w="2277110" h="942975">
                <a:moveTo>
                  <a:pt x="2196084" y="63246"/>
                </a:moveTo>
                <a:lnTo>
                  <a:pt x="2181606" y="28194"/>
                </a:lnTo>
                <a:lnTo>
                  <a:pt x="2163842" y="35347"/>
                </a:lnTo>
                <a:lnTo>
                  <a:pt x="2178015" y="70526"/>
                </a:lnTo>
                <a:lnTo>
                  <a:pt x="2196084" y="63246"/>
                </a:lnTo>
                <a:close/>
              </a:path>
              <a:path w="2277110" h="942975">
                <a:moveTo>
                  <a:pt x="2196084" y="101627"/>
                </a:moveTo>
                <a:lnTo>
                  <a:pt x="2196084" y="63246"/>
                </a:lnTo>
                <a:lnTo>
                  <a:pt x="2178015" y="70526"/>
                </a:lnTo>
                <a:lnTo>
                  <a:pt x="2192274" y="105918"/>
                </a:lnTo>
                <a:lnTo>
                  <a:pt x="2196084" y="10162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7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Packet Checklist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lang="en-US" sz="1600" b="1" spc="-5" dirty="0">
                <a:latin typeface="+mj-lt"/>
                <a:cs typeface="Arial"/>
              </a:rPr>
              <a:t>The following items must be submitted to </a:t>
            </a:r>
            <a:r>
              <a:rPr lang="en-US" sz="1600" b="1" spc="-40" dirty="0">
                <a:latin typeface="+mj-lt"/>
                <a:cs typeface="Arial"/>
              </a:rPr>
              <a:t>PASD </a:t>
            </a:r>
            <a:r>
              <a:rPr lang="en-US" sz="1600" b="1" spc="-5" dirty="0">
                <a:latin typeface="+mj-lt"/>
                <a:cs typeface="Arial"/>
              </a:rPr>
              <a:t>for</a:t>
            </a:r>
            <a:r>
              <a:rPr lang="en-US" sz="1600" b="1" spc="50" dirty="0">
                <a:latin typeface="+mj-lt"/>
                <a:cs typeface="Arial"/>
              </a:rPr>
              <a:t> </a:t>
            </a:r>
            <a:r>
              <a:rPr lang="en-US" sz="1600" b="1" spc="-5" dirty="0">
                <a:latin typeface="+mj-lt"/>
                <a:cs typeface="Arial"/>
              </a:rPr>
              <a:t>consideration:</a:t>
            </a:r>
            <a:endParaRPr lang="en-US" sz="1600" dirty="0">
              <a:latin typeface="+mj-lt"/>
              <a:cs typeface="Arial"/>
            </a:endParaRPr>
          </a:p>
          <a:p>
            <a:pPr marL="361315" indent="-348615">
              <a:lnSpc>
                <a:spcPct val="100000"/>
              </a:lnSpc>
              <a:spcBef>
                <a:spcPts val="1080"/>
              </a:spcBef>
              <a:buFont typeface="Wingdings"/>
              <a:buChar char=""/>
              <a:tabLst>
                <a:tab pos="361315" algn="l"/>
                <a:tab pos="361950" algn="l"/>
              </a:tabLst>
            </a:pPr>
            <a:r>
              <a:rPr lang="en-US" sz="1600" spc="-5" dirty="0">
                <a:latin typeface="+mj-lt"/>
                <a:cs typeface="Arial"/>
              </a:rPr>
              <a:t>Complete and signed patient enrollment </a:t>
            </a:r>
            <a:r>
              <a:rPr lang="en-US" sz="1600" dirty="0">
                <a:latin typeface="+mj-lt"/>
                <a:cs typeface="Arial"/>
              </a:rPr>
              <a:t>form </a:t>
            </a:r>
            <a:r>
              <a:rPr lang="en-US" sz="1600" spc="-5" dirty="0">
                <a:latin typeface="+mj-lt"/>
                <a:cs typeface="Arial"/>
              </a:rPr>
              <a:t>(6 </a:t>
            </a:r>
            <a:r>
              <a:rPr lang="en-US" sz="1600" dirty="0">
                <a:latin typeface="+mj-lt"/>
                <a:cs typeface="Arial"/>
              </a:rPr>
              <a:t>total</a:t>
            </a:r>
            <a:r>
              <a:rPr lang="en-US" sz="1600" spc="-25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pages)</a:t>
            </a:r>
            <a:endParaRPr lang="en-US" sz="1600" dirty="0">
              <a:latin typeface="+mj-lt"/>
              <a:cs typeface="Arial"/>
            </a:endParaRPr>
          </a:p>
          <a:p>
            <a:pPr marL="361315" indent="-348615">
              <a:lnSpc>
                <a:spcPct val="100000"/>
              </a:lnSpc>
              <a:spcBef>
                <a:spcPts val="1080"/>
              </a:spcBef>
              <a:buFont typeface="Wingdings"/>
              <a:buChar char=""/>
              <a:tabLst>
                <a:tab pos="361315" algn="l"/>
                <a:tab pos="361950" algn="l"/>
              </a:tabLst>
            </a:pPr>
            <a:r>
              <a:rPr lang="en-US" sz="1600" spc="-5" dirty="0">
                <a:cs typeface="Arial"/>
              </a:rPr>
              <a:t>Copy of picture</a:t>
            </a:r>
            <a:r>
              <a:rPr lang="en-US" sz="1600" spc="-15" dirty="0">
                <a:cs typeface="Arial"/>
              </a:rPr>
              <a:t> </a:t>
            </a:r>
            <a:r>
              <a:rPr lang="en-US" sz="1600" spc="-5" dirty="0">
                <a:cs typeface="Arial"/>
              </a:rPr>
              <a:t>I.D</a:t>
            </a:r>
            <a:endParaRPr lang="en-US" sz="1600" dirty="0">
              <a:cs typeface="Arial"/>
            </a:endParaRPr>
          </a:p>
          <a:p>
            <a:pPr marL="361315" indent="-348615">
              <a:lnSpc>
                <a:spcPct val="100000"/>
              </a:lnSpc>
              <a:spcBef>
                <a:spcPts val="1080"/>
              </a:spcBef>
              <a:buFont typeface="Wingdings"/>
              <a:buChar char=""/>
              <a:tabLst>
                <a:tab pos="361315" algn="l"/>
                <a:tab pos="361950" algn="l"/>
              </a:tabLst>
            </a:pPr>
            <a:r>
              <a:rPr lang="en-US" sz="1600" dirty="0" smtClean="0">
                <a:latin typeface="+mj-lt"/>
                <a:cs typeface="Arial"/>
              </a:rPr>
              <a:t>Proof </a:t>
            </a:r>
            <a:r>
              <a:rPr lang="en-US" sz="1600" dirty="0">
                <a:latin typeface="+mj-lt"/>
                <a:cs typeface="Arial"/>
              </a:rPr>
              <a:t>of </a:t>
            </a:r>
            <a:r>
              <a:rPr lang="en-US" sz="1600" spc="-5" dirty="0">
                <a:latin typeface="+mj-lt"/>
                <a:cs typeface="Arial"/>
              </a:rPr>
              <a:t>living in San Diego County</a:t>
            </a:r>
            <a:r>
              <a:rPr lang="en-US" sz="1600" spc="-35" dirty="0">
                <a:latin typeface="+mj-lt"/>
                <a:cs typeface="Arial"/>
              </a:rPr>
              <a:t> </a:t>
            </a:r>
            <a:r>
              <a:rPr lang="en-US" sz="1600" dirty="0">
                <a:latin typeface="+mj-lt"/>
                <a:cs typeface="Arial"/>
              </a:rPr>
              <a:t>(bills/statements</a:t>
            </a:r>
            <a:r>
              <a:rPr lang="en-US" sz="1600" dirty="0" smtClean="0">
                <a:latin typeface="+mj-lt"/>
                <a:cs typeface="Arial"/>
              </a:rPr>
              <a:t>) – ONLY IF ADDRESS IS DIFFERENT THAN WHAT IS ON THEIR ID</a:t>
            </a:r>
            <a:endParaRPr lang="en-US" sz="1600" dirty="0">
              <a:latin typeface="+mj-lt"/>
              <a:cs typeface="Arial"/>
            </a:endParaRPr>
          </a:p>
          <a:p>
            <a:pPr marL="361315" indent="-348615">
              <a:lnSpc>
                <a:spcPct val="100000"/>
              </a:lnSpc>
              <a:spcBef>
                <a:spcPts val="1080"/>
              </a:spcBef>
              <a:buFont typeface="Wingdings"/>
              <a:buChar char=""/>
              <a:tabLst>
                <a:tab pos="361315" algn="l"/>
                <a:tab pos="361950" algn="l"/>
              </a:tabLst>
            </a:pPr>
            <a:r>
              <a:rPr lang="en-US" sz="1600" dirty="0">
                <a:latin typeface="+mj-lt"/>
                <a:cs typeface="Arial"/>
              </a:rPr>
              <a:t>Proof of</a:t>
            </a:r>
            <a:r>
              <a:rPr lang="en-US" sz="1600" spc="-5" dirty="0">
                <a:latin typeface="+mj-lt"/>
                <a:cs typeface="Arial"/>
              </a:rPr>
              <a:t> income</a:t>
            </a:r>
            <a:endParaRPr lang="en-US" sz="1600" dirty="0">
              <a:latin typeface="+mj-lt"/>
              <a:cs typeface="Arial"/>
            </a:endParaRPr>
          </a:p>
          <a:p>
            <a:pPr marL="361315" indent="-348615">
              <a:lnSpc>
                <a:spcPct val="100000"/>
              </a:lnSpc>
              <a:spcBef>
                <a:spcPts val="1080"/>
              </a:spcBef>
              <a:buFont typeface="Wingdings"/>
              <a:buChar char=""/>
              <a:tabLst>
                <a:tab pos="361315" algn="l"/>
                <a:tab pos="361950" algn="l"/>
              </a:tabLst>
            </a:pPr>
            <a:r>
              <a:rPr lang="en-US" sz="1600" spc="-35" dirty="0" smtClean="0">
                <a:latin typeface="+mj-lt"/>
                <a:cs typeface="Arial"/>
              </a:rPr>
              <a:t>PASD </a:t>
            </a:r>
            <a:r>
              <a:rPr lang="en-US" sz="1600" spc="-5" dirty="0">
                <a:latin typeface="+mj-lt"/>
                <a:cs typeface="Arial"/>
              </a:rPr>
              <a:t>referral </a:t>
            </a:r>
            <a:r>
              <a:rPr lang="en-US" sz="1600" dirty="0">
                <a:latin typeface="+mj-lt"/>
                <a:cs typeface="Arial"/>
              </a:rPr>
              <a:t>form </a:t>
            </a:r>
            <a:r>
              <a:rPr lang="en-US" sz="1600" spc="-5" dirty="0">
                <a:latin typeface="+mj-lt"/>
                <a:cs typeface="Arial"/>
              </a:rPr>
              <a:t>completed and signed by </a:t>
            </a:r>
            <a:r>
              <a:rPr lang="en-US" sz="1600" dirty="0">
                <a:latin typeface="+mj-lt"/>
                <a:cs typeface="Arial"/>
              </a:rPr>
              <a:t>the </a:t>
            </a:r>
            <a:r>
              <a:rPr lang="en-US" sz="1600" spc="-5" dirty="0">
                <a:latin typeface="+mj-lt"/>
                <a:cs typeface="Arial"/>
              </a:rPr>
              <a:t>referring</a:t>
            </a:r>
            <a:r>
              <a:rPr lang="en-US" sz="1600" spc="60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physician</a:t>
            </a:r>
            <a:endParaRPr lang="en-US" sz="1600" dirty="0">
              <a:latin typeface="+mj-lt"/>
              <a:cs typeface="Arial"/>
            </a:endParaRPr>
          </a:p>
          <a:p>
            <a:pPr marL="361315" indent="-348615">
              <a:lnSpc>
                <a:spcPct val="100000"/>
              </a:lnSpc>
              <a:spcBef>
                <a:spcPts val="1080"/>
              </a:spcBef>
              <a:buFont typeface="Wingdings"/>
              <a:buChar char=""/>
              <a:tabLst>
                <a:tab pos="361315" algn="l"/>
                <a:tab pos="361950" algn="l"/>
              </a:tabLst>
            </a:pPr>
            <a:r>
              <a:rPr lang="en-US" sz="1600" dirty="0">
                <a:latin typeface="+mj-lt"/>
                <a:cs typeface="Arial"/>
              </a:rPr>
              <a:t>Patient </a:t>
            </a:r>
            <a:r>
              <a:rPr lang="en-US" sz="1600" spc="-5" dirty="0">
                <a:latin typeface="+mj-lt"/>
                <a:cs typeface="Arial"/>
              </a:rPr>
              <a:t>medical</a:t>
            </a:r>
            <a:r>
              <a:rPr lang="en-US" sz="1600" spc="-15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records</a:t>
            </a:r>
            <a:endParaRPr lang="en-US" sz="1600" dirty="0">
              <a:latin typeface="+mj-lt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/>
              <a:buChar char=""/>
              <a:tabLst>
                <a:tab pos="298450" algn="l"/>
              </a:tabLst>
            </a:pPr>
            <a:r>
              <a:rPr lang="en-US" sz="1600" spc="-5" dirty="0">
                <a:latin typeface="+mj-lt"/>
                <a:cs typeface="Arial"/>
              </a:rPr>
              <a:t> Notice </a:t>
            </a:r>
            <a:r>
              <a:rPr lang="en-US" sz="1600" dirty="0">
                <a:latin typeface="+mj-lt"/>
                <a:cs typeface="Arial"/>
              </a:rPr>
              <a:t>of </a:t>
            </a:r>
            <a:r>
              <a:rPr lang="en-US" sz="1600" spc="-5" dirty="0">
                <a:latin typeface="+mj-lt"/>
                <a:cs typeface="Arial"/>
              </a:rPr>
              <a:t>Action </a:t>
            </a:r>
            <a:r>
              <a:rPr lang="en-US" sz="1600" dirty="0">
                <a:latin typeface="+mj-lt"/>
                <a:cs typeface="Arial"/>
              </a:rPr>
              <a:t>from </a:t>
            </a:r>
            <a:r>
              <a:rPr lang="en-US" sz="1600" spc="-5" dirty="0" err="1">
                <a:latin typeface="+mj-lt"/>
                <a:cs typeface="Arial"/>
              </a:rPr>
              <a:t>Medi</a:t>
            </a:r>
            <a:r>
              <a:rPr lang="en-US" sz="1600" spc="-5" dirty="0">
                <a:latin typeface="+mj-lt"/>
                <a:cs typeface="Arial"/>
              </a:rPr>
              <a:t>-Cal </a:t>
            </a:r>
            <a:r>
              <a:rPr lang="en-US" sz="1600" dirty="0">
                <a:latin typeface="+mj-lt"/>
                <a:cs typeface="Arial"/>
              </a:rPr>
              <a:t>(if</a:t>
            </a:r>
            <a:r>
              <a:rPr lang="en-US" sz="1600" spc="-114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applicable)</a:t>
            </a:r>
            <a:endParaRPr lang="en-US" sz="1600" dirty="0">
              <a:latin typeface="+mj-lt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Arial"/>
              </a:rPr>
              <a:t>PLEASE </a:t>
            </a:r>
            <a:r>
              <a:rPr lang="en-US" sz="1600" b="1" spc="-5" dirty="0">
                <a:solidFill>
                  <a:schemeClr val="accent4">
                    <a:lumMod val="75000"/>
                  </a:schemeClr>
                </a:solidFill>
                <a:latin typeface="+mj-lt"/>
                <a:cs typeface="Arial"/>
              </a:rPr>
              <a:t>ENSURE </a:t>
            </a:r>
            <a:r>
              <a:rPr lang="en-US" sz="1600" b="1" spc="-35" dirty="0">
                <a:solidFill>
                  <a:schemeClr val="accent4">
                    <a:lumMod val="75000"/>
                  </a:schemeClr>
                </a:solidFill>
                <a:latin typeface="+mj-lt"/>
                <a:cs typeface="Arial"/>
              </a:rPr>
              <a:t>THAT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Arial"/>
              </a:rPr>
              <a:t>ALL REFERRAL GUIDELINES </a:t>
            </a:r>
            <a:r>
              <a:rPr lang="en-US" sz="1600" b="1" spc="-5" dirty="0">
                <a:solidFill>
                  <a:schemeClr val="accent4">
                    <a:lumMod val="75000"/>
                  </a:schemeClr>
                </a:solidFill>
                <a:latin typeface="+mj-lt"/>
                <a:cs typeface="Arial"/>
              </a:rPr>
              <a:t>ARE</a:t>
            </a:r>
            <a:r>
              <a:rPr lang="en-US" sz="1600" b="1" spc="-215" dirty="0">
                <a:solidFill>
                  <a:schemeClr val="accent4">
                    <a:lumMod val="75000"/>
                  </a:schemeClr>
                </a:solidFill>
                <a:latin typeface="+mj-lt"/>
                <a:cs typeface="Arial"/>
              </a:rPr>
              <a:t> </a:t>
            </a:r>
            <a:r>
              <a:rPr lang="en-US" sz="1600" b="1" spc="-15" dirty="0">
                <a:solidFill>
                  <a:schemeClr val="accent4">
                    <a:lumMod val="75000"/>
                  </a:schemeClr>
                </a:solidFill>
                <a:latin typeface="+mj-lt"/>
                <a:cs typeface="Arial"/>
              </a:rPr>
              <a:t>SATISFIED.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US" sz="1600" dirty="0">
              <a:solidFill>
                <a:schemeClr val="accent4">
                  <a:lumMod val="75000"/>
                </a:schemeClr>
              </a:solidFill>
              <a:latin typeface="+mj-lt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Arial"/>
              </a:rPr>
              <a:t>INCOMPLETE SUBMISSIONS WILL NOT </a:t>
            </a:r>
            <a:r>
              <a:rPr lang="en-US" sz="1600" b="1" spc="-5" dirty="0">
                <a:solidFill>
                  <a:schemeClr val="accent4">
                    <a:lumMod val="75000"/>
                  </a:schemeClr>
                </a:solidFill>
                <a:latin typeface="+mj-lt"/>
                <a:cs typeface="Arial"/>
              </a:rPr>
              <a:t>BE</a:t>
            </a:r>
            <a:r>
              <a:rPr lang="en-US" sz="1600" b="1" spc="-65" dirty="0">
                <a:solidFill>
                  <a:schemeClr val="accent4">
                    <a:lumMod val="75000"/>
                  </a:schemeClr>
                </a:solidFill>
                <a:latin typeface="+mj-lt"/>
                <a:cs typeface="Arial"/>
              </a:rPr>
              <a:t> </a:t>
            </a:r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+mj-lt"/>
                <a:cs typeface="Arial"/>
              </a:rPr>
              <a:t>CONSIDERED!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+mj-lt"/>
              <a:cs typeface="Arial"/>
            </a:endParaRPr>
          </a:p>
          <a:p>
            <a:endParaRPr lang="en-US" sz="1600" dirty="0">
              <a:latin typeface="+mj-lt"/>
            </a:endParaRPr>
          </a:p>
        </p:txBody>
      </p:sp>
      <p:pic>
        <p:nvPicPr>
          <p:cNvPr id="4" name="Picture 2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234" y="791587"/>
            <a:ext cx="1042579" cy="10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96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Referral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98450" marR="113030" indent="-285750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8450" algn="l"/>
              </a:tabLst>
            </a:pPr>
            <a:r>
              <a:rPr lang="en-US" sz="1600" dirty="0">
                <a:latin typeface="+mj-lt"/>
                <a:cs typeface="Arial"/>
              </a:rPr>
              <a:t>Patient </a:t>
            </a:r>
            <a:r>
              <a:rPr lang="en-US" sz="1600" spc="-5" dirty="0">
                <a:latin typeface="+mj-lt"/>
                <a:cs typeface="Arial"/>
              </a:rPr>
              <a:t>referrals</a:t>
            </a:r>
            <a:r>
              <a:rPr lang="en-US" sz="1600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are received on a </a:t>
            </a:r>
            <a:r>
              <a:rPr lang="en-US" sz="1600" dirty="0">
                <a:latin typeface="+mj-lt"/>
                <a:cs typeface="Arial"/>
              </a:rPr>
              <a:t>secure, </a:t>
            </a:r>
            <a:r>
              <a:rPr lang="en-US" sz="1600" spc="-5" dirty="0">
                <a:latin typeface="+mj-lt"/>
                <a:cs typeface="Arial"/>
              </a:rPr>
              <a:t>dedicated </a:t>
            </a:r>
            <a:r>
              <a:rPr lang="en-US" sz="1600" dirty="0">
                <a:latin typeface="+mj-lt"/>
                <a:cs typeface="Arial"/>
              </a:rPr>
              <a:t>fax </a:t>
            </a:r>
            <a:r>
              <a:rPr lang="en-US" sz="1600" spc="-5" dirty="0">
                <a:latin typeface="+mj-lt"/>
                <a:cs typeface="Arial"/>
              </a:rPr>
              <a:t>line at </a:t>
            </a:r>
            <a:r>
              <a:rPr lang="en-US" sz="1600" spc="-40" dirty="0">
                <a:latin typeface="+mj-lt"/>
                <a:cs typeface="Arial"/>
              </a:rPr>
              <a:t>PASD </a:t>
            </a:r>
            <a:r>
              <a:rPr lang="en-US" sz="1600" b="1" spc="-5" dirty="0">
                <a:latin typeface="+mj-lt"/>
                <a:cs typeface="Arial"/>
              </a:rPr>
              <a:t>(858)</a:t>
            </a:r>
            <a:r>
              <a:rPr lang="en-US" sz="1600" b="1" spc="25" dirty="0">
                <a:latin typeface="+mj-lt"/>
                <a:cs typeface="Arial"/>
              </a:rPr>
              <a:t> </a:t>
            </a:r>
            <a:r>
              <a:rPr lang="en-US" sz="1600" b="1" dirty="0">
                <a:latin typeface="+mj-lt"/>
                <a:cs typeface="Arial"/>
              </a:rPr>
              <a:t>560-0179</a:t>
            </a:r>
            <a:r>
              <a:rPr lang="en-US" sz="1600" dirty="0">
                <a:latin typeface="+mj-lt"/>
                <a:cs typeface="Arial"/>
              </a:rPr>
              <a:t>.</a:t>
            </a:r>
          </a:p>
          <a:p>
            <a:pPr marL="755650" marR="113030" lvl="1" indent="-285750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8450" algn="l"/>
              </a:tabLst>
            </a:pPr>
            <a:r>
              <a:rPr lang="en-US" sz="1200" dirty="0">
                <a:latin typeface="+mj-lt"/>
                <a:cs typeface="Arial"/>
              </a:rPr>
              <a:t>You can call or email to confirm we received it </a:t>
            </a:r>
            <a:r>
              <a:rPr lang="en-US" sz="1200" dirty="0">
                <a:latin typeface="+mj-lt"/>
                <a:cs typeface="Arial"/>
                <a:sym typeface="Wingdings" panose="05000000000000000000" pitchFamily="2" charset="2"/>
              </a:rPr>
              <a:t> </a:t>
            </a:r>
            <a:endParaRPr lang="en-US" sz="12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"/>
            </a:pPr>
            <a:endParaRPr lang="en-US" sz="1600" dirty="0">
              <a:latin typeface="+mj-lt"/>
              <a:cs typeface="Times New Roman"/>
            </a:endParaRPr>
          </a:p>
          <a:p>
            <a:pPr marL="298450" marR="666115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600" spc="-35" dirty="0">
                <a:latin typeface="+mj-lt"/>
                <a:cs typeface="Arial"/>
              </a:rPr>
              <a:t>PASD </a:t>
            </a:r>
            <a:r>
              <a:rPr lang="en-US" sz="1600" spc="-5" dirty="0">
                <a:latin typeface="+mj-lt"/>
                <a:cs typeface="Arial"/>
              </a:rPr>
              <a:t>care manager reviews application and supporting documents </a:t>
            </a:r>
            <a:r>
              <a:rPr lang="en-US" sz="1600" dirty="0">
                <a:latin typeface="+mj-lt"/>
                <a:cs typeface="Arial"/>
              </a:rPr>
              <a:t>for </a:t>
            </a:r>
            <a:r>
              <a:rPr lang="en-US" sz="1600" spc="-10" dirty="0">
                <a:latin typeface="+mj-lt"/>
                <a:cs typeface="Arial"/>
              </a:rPr>
              <a:t>completeness</a:t>
            </a:r>
            <a:r>
              <a:rPr lang="en-US" sz="1600" spc="-10" dirty="0" smtClean="0">
                <a:latin typeface="+mj-lt"/>
                <a:cs typeface="Arial"/>
              </a:rPr>
              <a:t>.</a:t>
            </a:r>
          </a:p>
          <a:p>
            <a:pPr marL="755650" marR="666115" lvl="1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200" dirty="0">
                <a:cs typeface="Arial"/>
              </a:rPr>
              <a:t>If a referral is sent back as pending because it is missing something please make sure to re-fax the complete referral again, not just what was missing</a:t>
            </a:r>
            <a:r>
              <a:rPr lang="en-US" sz="1200" dirty="0" smtClean="0">
                <a:cs typeface="Arial"/>
              </a:rPr>
              <a:t>.</a:t>
            </a:r>
            <a:endParaRPr lang="en-US" sz="12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Wingdings"/>
              <a:buChar char=""/>
            </a:pPr>
            <a:endParaRPr lang="en-US" sz="1600" dirty="0">
              <a:latin typeface="+mj-lt"/>
              <a:cs typeface="Times New Roman"/>
            </a:endParaRPr>
          </a:p>
          <a:p>
            <a:pPr marL="298450" marR="64135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600" spc="-35" dirty="0">
                <a:latin typeface="+mj-lt"/>
                <a:cs typeface="Arial"/>
              </a:rPr>
              <a:t>PASD </a:t>
            </a:r>
            <a:r>
              <a:rPr lang="en-US" sz="1600" dirty="0">
                <a:latin typeface="+mj-lt"/>
                <a:cs typeface="Arial"/>
              </a:rPr>
              <a:t>CMO </a:t>
            </a:r>
            <a:r>
              <a:rPr lang="en-US" sz="1600" spc="-5" dirty="0">
                <a:latin typeface="+mj-lt"/>
                <a:cs typeface="Arial"/>
              </a:rPr>
              <a:t>and care managers review cases on a weekly basis. </a:t>
            </a:r>
            <a:r>
              <a:rPr lang="en-US" sz="1600" spc="-35" dirty="0">
                <a:latin typeface="+mj-lt"/>
                <a:cs typeface="Arial"/>
              </a:rPr>
              <a:t>PASD </a:t>
            </a:r>
            <a:r>
              <a:rPr lang="en-US" sz="1600" spc="-5" dirty="0">
                <a:latin typeface="+mj-lt"/>
                <a:cs typeface="Arial"/>
              </a:rPr>
              <a:t>notifies clinics by </a:t>
            </a:r>
            <a:r>
              <a:rPr lang="en-US" sz="1600" dirty="0">
                <a:latin typeface="+mj-lt"/>
                <a:cs typeface="Arial"/>
              </a:rPr>
              <a:t>fax, if the </a:t>
            </a:r>
            <a:r>
              <a:rPr lang="en-US" sz="1600" spc="-5" dirty="0">
                <a:latin typeface="+mj-lt"/>
                <a:cs typeface="Arial"/>
              </a:rPr>
              <a:t>patient has been accepted or denied. If patient </a:t>
            </a:r>
            <a:r>
              <a:rPr lang="en-US" sz="1600" spc="-10" dirty="0">
                <a:latin typeface="+mj-lt"/>
                <a:cs typeface="Arial"/>
              </a:rPr>
              <a:t>is </a:t>
            </a:r>
            <a:r>
              <a:rPr lang="en-US" sz="1600" spc="-5" dirty="0">
                <a:latin typeface="+mj-lt"/>
                <a:cs typeface="Arial"/>
              </a:rPr>
              <a:t>denied you will be provided with a denial</a:t>
            </a:r>
            <a:r>
              <a:rPr lang="en-US" sz="1600" spc="-10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reason.</a:t>
            </a:r>
            <a:endParaRPr lang="en-US" sz="1600" dirty="0">
              <a:latin typeface="+mj-lt"/>
              <a:cs typeface="Arial"/>
            </a:endParaRPr>
          </a:p>
          <a:p>
            <a:pPr marL="755650" marR="119380" lvl="1" indent="-285750">
              <a:lnSpc>
                <a:spcPct val="100000"/>
              </a:lnSpc>
              <a:tabLst>
                <a:tab pos="755015" algn="l"/>
                <a:tab pos="755650" algn="l"/>
              </a:tabLst>
            </a:pPr>
            <a:r>
              <a:rPr lang="en-US" sz="1600" spc="-5" dirty="0">
                <a:latin typeface="+mj-lt"/>
                <a:cs typeface="Arial"/>
              </a:rPr>
              <a:t>Notice of Action (NOA) is sent to the fax on the PASD referral form so please ensure </a:t>
            </a:r>
            <a:r>
              <a:rPr lang="en-US" sz="1600" dirty="0">
                <a:latin typeface="+mj-lt"/>
                <a:cs typeface="Arial"/>
              </a:rPr>
              <a:t>that the fax </a:t>
            </a:r>
            <a:r>
              <a:rPr lang="en-US" sz="1600" spc="-5" dirty="0">
                <a:latin typeface="+mj-lt"/>
                <a:cs typeface="Arial"/>
              </a:rPr>
              <a:t>number you provide is the accurate fax</a:t>
            </a:r>
            <a:r>
              <a:rPr lang="en-US" sz="1600" spc="-20" dirty="0">
                <a:latin typeface="+mj-lt"/>
                <a:cs typeface="Arial"/>
              </a:rPr>
              <a:t> number.</a:t>
            </a:r>
            <a:endParaRPr lang="en-US" sz="1600" dirty="0">
              <a:latin typeface="+mj-lt"/>
              <a:cs typeface="Arial"/>
            </a:endParaRPr>
          </a:p>
          <a:p>
            <a:pPr marL="755650" marR="5080" lvl="1" indent="-285750">
              <a:lnSpc>
                <a:spcPct val="100000"/>
              </a:lnSpc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lang="en-US" sz="1600" b="1" spc="-5" dirty="0">
                <a:latin typeface="+mj-lt"/>
                <a:cs typeface="Arial"/>
              </a:rPr>
              <a:t>Please </a:t>
            </a:r>
            <a:r>
              <a:rPr lang="en-US" sz="1600" b="1" dirty="0">
                <a:latin typeface="+mj-lt"/>
                <a:cs typeface="Arial"/>
              </a:rPr>
              <a:t>do not distribute </a:t>
            </a:r>
            <a:r>
              <a:rPr lang="en-US" sz="1600" b="1" spc="-35" dirty="0">
                <a:latin typeface="+mj-lt"/>
                <a:cs typeface="Arial"/>
              </a:rPr>
              <a:t>PASD </a:t>
            </a:r>
            <a:r>
              <a:rPr lang="en-US" sz="1600" b="1" dirty="0">
                <a:latin typeface="+mj-lt"/>
                <a:cs typeface="Arial"/>
              </a:rPr>
              <a:t>phone numbers to prospective</a:t>
            </a:r>
            <a:r>
              <a:rPr lang="en-US" sz="1600" b="1" spc="-40" dirty="0">
                <a:latin typeface="+mj-lt"/>
                <a:cs typeface="Arial"/>
              </a:rPr>
              <a:t> </a:t>
            </a:r>
            <a:r>
              <a:rPr lang="en-US" sz="1600" b="1" spc="-35" dirty="0">
                <a:latin typeface="+mj-lt"/>
                <a:cs typeface="Arial"/>
              </a:rPr>
              <a:t>PASD </a:t>
            </a:r>
            <a:r>
              <a:rPr lang="en-US" sz="1600" b="1" spc="-5" dirty="0">
                <a:latin typeface="+mj-lt"/>
                <a:cs typeface="Arial"/>
              </a:rPr>
              <a:t>patients.</a:t>
            </a:r>
            <a:endParaRPr lang="en-US" sz="1600" dirty="0">
              <a:latin typeface="+mj-lt"/>
              <a:cs typeface="Arial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lang="en-US" sz="1600" dirty="0">
              <a:latin typeface="+mj-lt"/>
              <a:cs typeface="Times New Roman"/>
            </a:endParaRPr>
          </a:p>
          <a:p>
            <a:pPr marL="298450" marR="776605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600" spc="-35" dirty="0">
                <a:latin typeface="+mj-lt"/>
                <a:cs typeface="Arial"/>
              </a:rPr>
              <a:t>PASD </a:t>
            </a:r>
            <a:r>
              <a:rPr lang="en-US" sz="1600" spc="-5" dirty="0">
                <a:latin typeface="+mj-lt"/>
                <a:cs typeface="Arial"/>
              </a:rPr>
              <a:t>care manager will </a:t>
            </a:r>
            <a:r>
              <a:rPr lang="en-US" sz="1600" dirty="0">
                <a:latin typeface="+mj-lt"/>
                <a:cs typeface="Arial"/>
              </a:rPr>
              <a:t>contact the </a:t>
            </a:r>
            <a:r>
              <a:rPr lang="en-US" sz="1600" spc="-5" dirty="0">
                <a:latin typeface="+mj-lt"/>
                <a:cs typeface="Arial"/>
              </a:rPr>
              <a:t>patient </a:t>
            </a:r>
            <a:r>
              <a:rPr lang="en-US" sz="1600" dirty="0">
                <a:latin typeface="+mj-lt"/>
                <a:cs typeface="Arial"/>
              </a:rPr>
              <a:t>after the </a:t>
            </a:r>
            <a:r>
              <a:rPr lang="en-US" sz="1600" spc="-5" dirty="0">
                <a:latin typeface="+mj-lt"/>
                <a:cs typeface="Arial"/>
              </a:rPr>
              <a:t>patient has been accepted into </a:t>
            </a:r>
            <a:r>
              <a:rPr lang="en-US" sz="1600" dirty="0">
                <a:latin typeface="+mj-lt"/>
                <a:cs typeface="Arial"/>
              </a:rPr>
              <a:t>the</a:t>
            </a:r>
            <a:r>
              <a:rPr lang="en-US" sz="1600" spc="-10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program.</a:t>
            </a:r>
            <a:endParaRPr lang="en-US" sz="1600" dirty="0">
              <a:latin typeface="+mj-lt"/>
              <a:cs typeface="Arial"/>
            </a:endParaRPr>
          </a:p>
          <a:p>
            <a:endParaRPr lang="en-US" sz="1600" dirty="0">
              <a:latin typeface="+mj-lt"/>
            </a:endParaRPr>
          </a:p>
        </p:txBody>
      </p:sp>
      <p:pic>
        <p:nvPicPr>
          <p:cNvPr id="4" name="Picture 2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234" y="791587"/>
            <a:ext cx="1042579" cy="10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60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Referral Communication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8450" algn="l"/>
              </a:tabLst>
            </a:pPr>
            <a:r>
              <a:rPr lang="en-US" sz="1600" spc="-5" dirty="0">
                <a:latin typeface="+mj-lt"/>
                <a:cs typeface="Arial"/>
              </a:rPr>
              <a:t>Three </a:t>
            </a:r>
            <a:r>
              <a:rPr lang="en-US" sz="1600" dirty="0">
                <a:latin typeface="+mj-lt"/>
                <a:cs typeface="Arial"/>
              </a:rPr>
              <a:t>attempts </a:t>
            </a:r>
            <a:r>
              <a:rPr lang="en-US" sz="1600" spc="-5" dirty="0">
                <a:latin typeface="+mj-lt"/>
                <a:cs typeface="Arial"/>
              </a:rPr>
              <a:t>will be made (one phone call per business day) </a:t>
            </a:r>
            <a:r>
              <a:rPr lang="en-US" sz="1600" dirty="0">
                <a:latin typeface="+mj-lt"/>
                <a:cs typeface="Arial"/>
              </a:rPr>
              <a:t>to contact the </a:t>
            </a:r>
            <a:r>
              <a:rPr lang="en-US" sz="1600" spc="-5" dirty="0">
                <a:latin typeface="+mj-lt"/>
                <a:cs typeface="Arial"/>
              </a:rPr>
              <a:t>patient </a:t>
            </a:r>
            <a:r>
              <a:rPr lang="en-US" sz="1600" dirty="0">
                <a:latin typeface="+mj-lt"/>
                <a:cs typeface="Arial"/>
              </a:rPr>
              <a:t>at the </a:t>
            </a:r>
            <a:r>
              <a:rPr lang="en-US" sz="1600" spc="-5" dirty="0">
                <a:latin typeface="+mj-lt"/>
                <a:cs typeface="Arial"/>
              </a:rPr>
              <a:t>telephone numbers listed on </a:t>
            </a:r>
            <a:r>
              <a:rPr lang="en-US" sz="1600" dirty="0">
                <a:latin typeface="+mj-lt"/>
                <a:cs typeface="Arial"/>
              </a:rPr>
              <a:t>the </a:t>
            </a:r>
            <a:r>
              <a:rPr lang="en-US" sz="1600" spc="-5" dirty="0">
                <a:latin typeface="+mj-lt"/>
                <a:cs typeface="Arial"/>
              </a:rPr>
              <a:t>application. </a:t>
            </a:r>
            <a:r>
              <a:rPr lang="en-US" sz="1600" dirty="0">
                <a:latin typeface="+mj-lt"/>
                <a:cs typeface="Arial"/>
              </a:rPr>
              <a:t>If the </a:t>
            </a:r>
            <a:r>
              <a:rPr lang="en-US" sz="1600" spc="-5" dirty="0">
                <a:latin typeface="+mj-lt"/>
                <a:cs typeface="Arial"/>
              </a:rPr>
              <a:t>patient does </a:t>
            </a:r>
            <a:r>
              <a:rPr lang="en-US" sz="1600" dirty="0">
                <a:latin typeface="+mj-lt"/>
                <a:cs typeface="Arial"/>
              </a:rPr>
              <a:t>not </a:t>
            </a:r>
            <a:r>
              <a:rPr lang="en-US" sz="1600" spc="-5" dirty="0">
                <a:latin typeface="+mj-lt"/>
                <a:cs typeface="Arial"/>
              </a:rPr>
              <a:t>return </a:t>
            </a:r>
            <a:r>
              <a:rPr lang="en-US" sz="1600" dirty="0">
                <a:latin typeface="+mj-lt"/>
                <a:cs typeface="Arial"/>
              </a:rPr>
              <a:t>the </a:t>
            </a:r>
            <a:r>
              <a:rPr lang="en-US" sz="1600" spc="-5" dirty="0">
                <a:latin typeface="+mj-lt"/>
                <a:cs typeface="Arial"/>
              </a:rPr>
              <a:t>phone call within </a:t>
            </a:r>
            <a:r>
              <a:rPr lang="en-US" sz="1600" b="1" spc="-5" dirty="0">
                <a:latin typeface="+mj-lt"/>
                <a:cs typeface="Arial"/>
              </a:rPr>
              <a:t>3 </a:t>
            </a:r>
            <a:r>
              <a:rPr lang="en-US" sz="1600" b="1" dirty="0">
                <a:latin typeface="+mj-lt"/>
                <a:cs typeface="Arial"/>
              </a:rPr>
              <a:t>business </a:t>
            </a:r>
            <a:r>
              <a:rPr lang="en-US" sz="1600" b="1" spc="-5" dirty="0">
                <a:latin typeface="+mj-lt"/>
                <a:cs typeface="Arial"/>
              </a:rPr>
              <a:t>days </a:t>
            </a:r>
            <a:r>
              <a:rPr lang="en-US" sz="1600" spc="-5" dirty="0">
                <a:latin typeface="+mj-lt"/>
                <a:cs typeface="Arial"/>
              </a:rPr>
              <a:t>from the last attempt, </a:t>
            </a:r>
            <a:r>
              <a:rPr lang="en-US" sz="1600" dirty="0">
                <a:latin typeface="+mj-lt"/>
                <a:cs typeface="Arial"/>
              </a:rPr>
              <a:t>the </a:t>
            </a:r>
            <a:r>
              <a:rPr lang="en-US" sz="1600" spc="-5" dirty="0">
                <a:latin typeface="+mj-lt"/>
                <a:cs typeface="Arial"/>
              </a:rPr>
              <a:t>patient is </a:t>
            </a:r>
            <a:r>
              <a:rPr lang="en-US" sz="1600" dirty="0">
                <a:latin typeface="+mj-lt"/>
                <a:cs typeface="Arial"/>
              </a:rPr>
              <a:t>not </a:t>
            </a:r>
            <a:r>
              <a:rPr lang="en-US" sz="1600" spc="-5" dirty="0">
                <a:latin typeface="+mj-lt"/>
                <a:cs typeface="Arial"/>
              </a:rPr>
              <a:t>appropriate </a:t>
            </a:r>
            <a:r>
              <a:rPr lang="en-US" sz="1600" dirty="0">
                <a:latin typeface="+mj-lt"/>
                <a:cs typeface="Arial"/>
              </a:rPr>
              <a:t>for </a:t>
            </a:r>
            <a:r>
              <a:rPr lang="en-US" sz="1600" spc="-35" dirty="0">
                <a:latin typeface="+mj-lt"/>
                <a:cs typeface="Arial"/>
              </a:rPr>
              <a:t>PASD </a:t>
            </a:r>
            <a:r>
              <a:rPr lang="en-US" sz="1600" spc="-5" dirty="0">
                <a:latin typeface="+mj-lt"/>
                <a:cs typeface="Arial"/>
              </a:rPr>
              <a:t>and will </a:t>
            </a:r>
            <a:r>
              <a:rPr lang="en-US" sz="1600" dirty="0">
                <a:latin typeface="+mj-lt"/>
                <a:cs typeface="Arial"/>
              </a:rPr>
              <a:t>not </a:t>
            </a:r>
            <a:r>
              <a:rPr lang="en-US" sz="1600" spc="-5" dirty="0">
                <a:latin typeface="+mj-lt"/>
                <a:cs typeface="Arial"/>
              </a:rPr>
              <a:t>be enrolled in </a:t>
            </a:r>
            <a:r>
              <a:rPr lang="en-US" sz="1600" dirty="0">
                <a:latin typeface="+mj-lt"/>
                <a:cs typeface="Arial"/>
              </a:rPr>
              <a:t>the  </a:t>
            </a:r>
            <a:r>
              <a:rPr lang="en-US" sz="1600" spc="-5" dirty="0">
                <a:latin typeface="+mj-lt"/>
                <a:cs typeface="Arial"/>
              </a:rPr>
              <a:t>program.</a:t>
            </a:r>
            <a:endParaRPr lang="en-US" sz="16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"/>
            </a:pPr>
            <a:endParaRPr lang="en-US" sz="1600" dirty="0">
              <a:latin typeface="+mj-lt"/>
              <a:cs typeface="Times New Roman"/>
            </a:endParaRPr>
          </a:p>
          <a:p>
            <a:pPr marL="298450" marR="871855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600" spc="-35" dirty="0">
                <a:latin typeface="+mj-lt"/>
                <a:cs typeface="Arial"/>
              </a:rPr>
              <a:t>PASD </a:t>
            </a:r>
            <a:r>
              <a:rPr lang="en-US" sz="1600" spc="-5" dirty="0">
                <a:latin typeface="+mj-lt"/>
                <a:cs typeface="Arial"/>
              </a:rPr>
              <a:t>care manager will schedule all appointments and will </a:t>
            </a:r>
            <a:r>
              <a:rPr lang="en-US" sz="1600" dirty="0">
                <a:latin typeface="+mj-lt"/>
                <a:cs typeface="Arial"/>
              </a:rPr>
              <a:t>do </a:t>
            </a:r>
            <a:r>
              <a:rPr lang="en-US" sz="1600" spc="-5" dirty="0">
                <a:latin typeface="+mj-lt"/>
                <a:cs typeface="Arial"/>
              </a:rPr>
              <a:t>reminder calls to the</a:t>
            </a:r>
            <a:r>
              <a:rPr lang="en-US" sz="1600" spc="-10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patient.</a:t>
            </a:r>
            <a:endParaRPr lang="en-US" sz="1600" dirty="0">
              <a:latin typeface="+mj-lt"/>
              <a:cs typeface="Arial"/>
            </a:endParaRPr>
          </a:p>
          <a:p>
            <a:pPr marL="755650" marR="541655" lvl="1" indent="-285750">
              <a:lnSpc>
                <a:spcPct val="100000"/>
              </a:lnSpc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lang="en-US" sz="1600" b="1" spc="-5" dirty="0">
                <a:latin typeface="+mj-lt"/>
                <a:cs typeface="Arial"/>
              </a:rPr>
              <a:t>Only appointments scheduled by </a:t>
            </a:r>
            <a:r>
              <a:rPr lang="en-US" sz="1600" b="1" spc="-40" dirty="0">
                <a:latin typeface="+mj-lt"/>
                <a:cs typeface="Arial"/>
              </a:rPr>
              <a:t>PASD </a:t>
            </a:r>
            <a:r>
              <a:rPr lang="en-US" sz="1600" b="1" spc="-5" dirty="0">
                <a:latin typeface="+mj-lt"/>
                <a:cs typeface="Arial"/>
              </a:rPr>
              <a:t>will be covered by the </a:t>
            </a:r>
            <a:r>
              <a:rPr lang="en-US" sz="1600" b="1" dirty="0">
                <a:latin typeface="+mj-lt"/>
                <a:cs typeface="Arial"/>
              </a:rPr>
              <a:t>program.</a:t>
            </a:r>
            <a:endParaRPr lang="en-US" sz="1600" dirty="0">
              <a:latin typeface="+mj-lt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30"/>
              </a:spcBef>
              <a:buNone/>
            </a:pPr>
            <a:endParaRPr lang="en-US" sz="1600" dirty="0">
              <a:latin typeface="+mj-lt"/>
              <a:cs typeface="Times New Roman"/>
            </a:endParaRPr>
          </a:p>
          <a:p>
            <a:pPr marL="298450" marR="91440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600" spc="-5" dirty="0">
                <a:latin typeface="+mj-lt"/>
                <a:cs typeface="Arial"/>
              </a:rPr>
              <a:t>Scheduling an appointment </a:t>
            </a:r>
            <a:r>
              <a:rPr lang="en-US" sz="1600" dirty="0">
                <a:latin typeface="+mj-lt"/>
                <a:cs typeface="Arial"/>
              </a:rPr>
              <a:t>may take </a:t>
            </a:r>
            <a:r>
              <a:rPr lang="en-US" sz="1600" spc="-5" dirty="0">
                <a:latin typeface="+mj-lt"/>
                <a:cs typeface="Arial"/>
              </a:rPr>
              <a:t>a </a:t>
            </a:r>
            <a:r>
              <a:rPr lang="en-US" sz="1600" dirty="0">
                <a:latin typeface="+mj-lt"/>
                <a:cs typeface="Arial"/>
              </a:rPr>
              <a:t>few </a:t>
            </a:r>
            <a:r>
              <a:rPr lang="en-US" sz="1600" spc="-5" dirty="0">
                <a:latin typeface="+mj-lt"/>
                <a:cs typeface="Arial"/>
              </a:rPr>
              <a:t>days </a:t>
            </a:r>
            <a:r>
              <a:rPr lang="en-US" sz="1600" dirty="0">
                <a:latin typeface="+mj-lt"/>
                <a:cs typeface="Arial"/>
              </a:rPr>
              <a:t>to </a:t>
            </a:r>
            <a:r>
              <a:rPr lang="en-US" sz="1600" spc="-5" dirty="0">
                <a:latin typeface="+mj-lt"/>
                <a:cs typeface="Arial"/>
              </a:rPr>
              <a:t>a </a:t>
            </a:r>
            <a:r>
              <a:rPr lang="en-US" sz="1600" dirty="0">
                <a:latin typeface="+mj-lt"/>
                <a:cs typeface="Arial"/>
              </a:rPr>
              <a:t>few </a:t>
            </a:r>
            <a:r>
              <a:rPr lang="en-US" sz="1600" spc="-5" dirty="0">
                <a:latin typeface="+mj-lt"/>
                <a:cs typeface="Arial"/>
              </a:rPr>
              <a:t>weeks depending on resources and specialties available </a:t>
            </a:r>
            <a:r>
              <a:rPr lang="en-US" sz="1600" dirty="0">
                <a:latin typeface="+mj-lt"/>
                <a:cs typeface="Arial"/>
              </a:rPr>
              <a:t>for that</a:t>
            </a:r>
            <a:r>
              <a:rPr lang="en-US" sz="1600" spc="-20" dirty="0">
                <a:latin typeface="+mj-lt"/>
                <a:cs typeface="Arial"/>
              </a:rPr>
              <a:t> </a:t>
            </a:r>
            <a:r>
              <a:rPr lang="en-US" sz="1600" dirty="0">
                <a:latin typeface="+mj-lt"/>
                <a:cs typeface="Arial"/>
              </a:rPr>
              <a:t>month.</a:t>
            </a:r>
          </a:p>
          <a:p>
            <a:pPr marL="298450" marR="91440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endParaRPr lang="en-US" sz="1600" dirty="0">
              <a:latin typeface="+mj-lt"/>
              <a:cs typeface="Arial"/>
            </a:endParaRPr>
          </a:p>
          <a:p>
            <a:pPr marL="298450" marR="91440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600" dirty="0">
                <a:latin typeface="+mj-lt"/>
                <a:cs typeface="Arial"/>
              </a:rPr>
              <a:t>You can always contact us for an update on scheduling but notes will be sent after patient is graduated.</a:t>
            </a:r>
          </a:p>
          <a:p>
            <a:endParaRPr lang="en-US" sz="1600" dirty="0">
              <a:latin typeface="+mj-lt"/>
            </a:endParaRPr>
          </a:p>
        </p:txBody>
      </p:sp>
      <p:pic>
        <p:nvPicPr>
          <p:cNvPr id="4" name="Picture 2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234" y="791587"/>
            <a:ext cx="1042579" cy="10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65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Delays in Referral Process</a:t>
            </a:r>
          </a:p>
        </p:txBody>
      </p:sp>
      <p:pic>
        <p:nvPicPr>
          <p:cNvPr id="4" name="Picture 2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234" y="791587"/>
            <a:ext cx="1042579" cy="10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80321" y="1834166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buNone/>
              <a:tabLst>
                <a:tab pos="298450" algn="l"/>
              </a:tabLst>
            </a:pPr>
            <a:r>
              <a:rPr lang="en-US" sz="2000" spc="-5" dirty="0">
                <a:latin typeface="+mj-lt"/>
                <a:cs typeface="Arial"/>
              </a:rPr>
              <a:t> </a:t>
            </a:r>
          </a:p>
          <a:p>
            <a:pPr marL="298450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2000" dirty="0">
                <a:latin typeface="+mj-lt"/>
              </a:rPr>
              <a:t> Referral is set to pending and missing document is faxed on it’s own</a:t>
            </a:r>
          </a:p>
          <a:p>
            <a:pPr marL="298450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2000" dirty="0">
                <a:latin typeface="+mj-lt"/>
              </a:rPr>
              <a:t> PASD referral page does not have provider signature</a:t>
            </a:r>
          </a:p>
          <a:p>
            <a:pPr marL="755650" lvl="1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dirty="0">
                <a:latin typeface="+mj-lt"/>
              </a:rPr>
              <a:t>Ok if on clinic referral form</a:t>
            </a:r>
          </a:p>
          <a:p>
            <a:pPr marL="298450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2000" dirty="0">
                <a:latin typeface="+mj-lt"/>
              </a:rPr>
              <a:t> Missing relevant notes, imaging, and/or labs</a:t>
            </a:r>
          </a:p>
          <a:p>
            <a:pPr marL="298450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endParaRPr lang="en-US" sz="2000" dirty="0">
              <a:latin typeface="+mj-lt"/>
              <a:cs typeface="Arial"/>
            </a:endParaRPr>
          </a:p>
          <a:p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7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Responsibilities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053988"/>
          </a:xfrm>
        </p:spPr>
        <p:txBody>
          <a:bodyPr>
            <a:noAutofit/>
          </a:bodyPr>
          <a:lstStyle/>
          <a:p>
            <a:pPr marL="298450" marR="122555" indent="-285750">
              <a:lnSpc>
                <a:spcPct val="110000"/>
              </a:lnSpc>
              <a:spcBef>
                <a:spcPts val="100"/>
              </a:spcBef>
              <a:buFont typeface="Wingdings"/>
              <a:buChar char=""/>
              <a:tabLst>
                <a:tab pos="298450" algn="l"/>
              </a:tabLst>
            </a:pPr>
            <a:r>
              <a:rPr lang="en-US" sz="2000" spc="-5" dirty="0" smtClean="0">
                <a:latin typeface="+mj-lt"/>
                <a:cs typeface="Arial"/>
              </a:rPr>
              <a:t>Be on time for all appointments.</a:t>
            </a:r>
            <a:endParaRPr lang="en-US" sz="2000" dirty="0">
              <a:latin typeface="+mj-lt"/>
              <a:cs typeface="Arial"/>
            </a:endParaRPr>
          </a:p>
          <a:p>
            <a:pPr marL="298450" indent="-285750">
              <a:lnSpc>
                <a:spcPct val="110000"/>
              </a:lnSpc>
              <a:buFont typeface="Wingdings"/>
              <a:buChar char=""/>
              <a:tabLst>
                <a:tab pos="298450" algn="l"/>
              </a:tabLst>
            </a:pPr>
            <a:endParaRPr lang="en-US" sz="2000" dirty="0">
              <a:latin typeface="+mj-lt"/>
              <a:cs typeface="Times New Roman"/>
            </a:endParaRPr>
          </a:p>
          <a:p>
            <a:pPr marL="361315" indent="-348615">
              <a:lnSpc>
                <a:spcPct val="110000"/>
              </a:lnSpc>
              <a:buFont typeface="Wingdings"/>
              <a:buChar char=""/>
              <a:tabLst>
                <a:tab pos="361315" algn="l"/>
                <a:tab pos="361950" algn="l"/>
              </a:tabLst>
            </a:pPr>
            <a:r>
              <a:rPr lang="en-US" sz="2000" spc="-5" dirty="0" smtClean="0">
                <a:latin typeface="+mj-lt"/>
                <a:cs typeface="Arial"/>
              </a:rPr>
              <a:t>Notify PASD care manager if transportation or interpretation services are needed.</a:t>
            </a:r>
          </a:p>
          <a:p>
            <a:pPr marL="361315" indent="-348615">
              <a:lnSpc>
                <a:spcPct val="110000"/>
              </a:lnSpc>
              <a:buFont typeface="Wingdings"/>
              <a:buChar char=""/>
              <a:tabLst>
                <a:tab pos="361315" algn="l"/>
                <a:tab pos="361950" algn="l"/>
              </a:tabLst>
            </a:pPr>
            <a:endParaRPr lang="en-US" sz="2000" spc="-5" dirty="0" smtClean="0">
              <a:latin typeface="+mj-lt"/>
              <a:cs typeface="Arial"/>
            </a:endParaRPr>
          </a:p>
          <a:p>
            <a:pPr marL="361315" indent="-348615">
              <a:lnSpc>
                <a:spcPct val="110000"/>
              </a:lnSpc>
              <a:buFont typeface="Wingdings"/>
              <a:buChar char=""/>
              <a:tabLst>
                <a:tab pos="361315" algn="l"/>
                <a:tab pos="361950" algn="l"/>
              </a:tabLst>
            </a:pPr>
            <a:r>
              <a:rPr lang="en-US" sz="2000" spc="-5" dirty="0" smtClean="0">
                <a:latin typeface="+mj-lt"/>
                <a:cs typeface="Arial"/>
              </a:rPr>
              <a:t>Be respectful of the healthcare provider and staff.</a:t>
            </a:r>
            <a:endParaRPr lang="en-US" sz="2000" spc="-10" dirty="0">
              <a:latin typeface="+mj-lt"/>
              <a:cs typeface="Arial"/>
            </a:endParaRPr>
          </a:p>
          <a:p>
            <a:pPr marL="12700" marR="236220" indent="0">
              <a:lnSpc>
                <a:spcPct val="100000"/>
              </a:lnSpc>
              <a:buNone/>
              <a:tabLst>
                <a:tab pos="755650" algn="l"/>
                <a:tab pos="756285" algn="l"/>
              </a:tabLst>
            </a:pPr>
            <a:endParaRPr lang="en-US" sz="1600" dirty="0">
              <a:latin typeface="+mj-lt"/>
              <a:cs typeface="Arial"/>
            </a:endParaRPr>
          </a:p>
          <a:p>
            <a:endParaRPr lang="en-US" sz="1600" dirty="0">
              <a:latin typeface="+mj-lt"/>
            </a:endParaRPr>
          </a:p>
        </p:txBody>
      </p:sp>
      <p:pic>
        <p:nvPicPr>
          <p:cNvPr id="4" name="Picture 2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234" y="791587"/>
            <a:ext cx="1042579" cy="10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91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Access San Diego Team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69000" y="5037992"/>
            <a:ext cx="3049705" cy="576262"/>
          </a:xfrm>
        </p:spPr>
        <p:txBody>
          <a:bodyPr/>
          <a:lstStyle/>
          <a:p>
            <a:r>
              <a:rPr lang="en-US" dirty="0"/>
              <a:t>Celene Salazar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8"/>
          </p:nvPr>
        </p:nvSpPr>
        <p:spPr>
          <a:xfrm>
            <a:off x="680318" y="5586984"/>
            <a:ext cx="3049705" cy="612647"/>
          </a:xfrm>
        </p:spPr>
        <p:txBody>
          <a:bodyPr>
            <a:normAutofit/>
          </a:bodyPr>
          <a:lstStyle/>
          <a:p>
            <a:r>
              <a:rPr lang="en-US" dirty="0"/>
              <a:t>PASD Program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General Surgery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5632" y="5038201"/>
            <a:ext cx="3063240" cy="576262"/>
          </a:xfrm>
        </p:spPr>
        <p:txBody>
          <a:bodyPr/>
          <a:lstStyle/>
          <a:p>
            <a:r>
              <a:rPr lang="en-US" dirty="0"/>
              <a:t>Evelyn </a:t>
            </a:r>
            <a:r>
              <a:rPr lang="en-US" dirty="0" smtClean="0"/>
              <a:t>Damanhoury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9"/>
          </p:nvPr>
        </p:nvSpPr>
        <p:spPr>
          <a:xfrm>
            <a:off x="3969277" y="5614254"/>
            <a:ext cx="3067297" cy="950965"/>
          </a:xfrm>
        </p:spPr>
        <p:txBody>
          <a:bodyPr>
            <a:normAutofit/>
          </a:bodyPr>
          <a:lstStyle/>
          <a:p>
            <a:r>
              <a:rPr lang="en-US" dirty="0"/>
              <a:t>PASD Care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Ophthalmology/Retina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GYN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244481" y="5010722"/>
            <a:ext cx="3063505" cy="576262"/>
          </a:xfrm>
        </p:spPr>
        <p:txBody>
          <a:bodyPr/>
          <a:lstStyle/>
          <a:p>
            <a:r>
              <a:rPr lang="en-US" dirty="0" smtClean="0"/>
              <a:t>Desseray Reyes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0"/>
          </p:nvPr>
        </p:nvSpPr>
        <p:spPr>
          <a:xfrm>
            <a:off x="7244481" y="5637113"/>
            <a:ext cx="3067563" cy="1106425"/>
          </a:xfrm>
        </p:spPr>
        <p:txBody>
          <a:bodyPr>
            <a:normAutofit/>
          </a:bodyPr>
          <a:lstStyle/>
          <a:p>
            <a:r>
              <a:rPr lang="en-US" dirty="0"/>
              <a:t>PASD Care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Cardiology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31" y="2093813"/>
            <a:ext cx="1987296" cy="29809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431" y="2093813"/>
            <a:ext cx="1993514" cy="29902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550" y="2093814"/>
            <a:ext cx="1986460" cy="2979690"/>
          </a:xfrm>
          <a:prstGeom prst="rect">
            <a:avLst/>
          </a:prstGeom>
        </p:spPr>
      </p:pic>
      <p:pic>
        <p:nvPicPr>
          <p:cNvPr id="13" name="Picture 2" descr="No photo description availabl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234" y="791587"/>
            <a:ext cx="1042579" cy="10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72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55600" marR="639445" indent="-342900">
              <a:lnSpc>
                <a:spcPct val="120000"/>
              </a:lnSpc>
              <a:spcBef>
                <a:spcPts val="100"/>
              </a:spcBef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lang="en-US" sz="1600" dirty="0">
                <a:latin typeface="+mj-lt"/>
                <a:cs typeface="Arial"/>
              </a:rPr>
              <a:t>Project Access </a:t>
            </a:r>
            <a:r>
              <a:rPr lang="en-US" sz="1600" spc="-5" dirty="0">
                <a:latin typeface="+mj-lt"/>
                <a:cs typeface="Arial"/>
              </a:rPr>
              <a:t>San Diego is </a:t>
            </a:r>
            <a:r>
              <a:rPr lang="en-US" sz="1600" dirty="0">
                <a:latin typeface="+mj-lt"/>
                <a:cs typeface="Arial"/>
              </a:rPr>
              <a:t>the </a:t>
            </a:r>
            <a:r>
              <a:rPr lang="en-US" sz="1600" spc="-5" dirty="0">
                <a:latin typeface="+mj-lt"/>
                <a:cs typeface="Arial"/>
              </a:rPr>
              <a:t>flagship program </a:t>
            </a:r>
            <a:r>
              <a:rPr lang="en-US" sz="1600" dirty="0">
                <a:latin typeface="+mj-lt"/>
                <a:cs typeface="Arial"/>
              </a:rPr>
              <a:t>for the </a:t>
            </a:r>
            <a:r>
              <a:rPr lang="en-US" sz="1600" spc="-5" dirty="0">
                <a:latin typeface="+mj-lt"/>
                <a:cs typeface="Arial"/>
              </a:rPr>
              <a:t>San</a:t>
            </a:r>
            <a:r>
              <a:rPr lang="en-US" sz="1600" spc="-80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Diego County Medical </a:t>
            </a:r>
            <a:r>
              <a:rPr lang="en-US" sz="1600" dirty="0">
                <a:latin typeface="+mj-lt"/>
                <a:cs typeface="Arial"/>
              </a:rPr>
              <a:t>Society</a:t>
            </a:r>
            <a:r>
              <a:rPr lang="en-US" sz="1600" spc="-20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Foundation.</a:t>
            </a:r>
            <a:endParaRPr lang="en-US" sz="1600" dirty="0">
              <a:latin typeface="+mj-lt"/>
              <a:cs typeface="Arial"/>
            </a:endParaRPr>
          </a:p>
          <a:p>
            <a:pPr>
              <a:lnSpc>
                <a:spcPct val="120000"/>
              </a:lnSpc>
              <a:spcBef>
                <a:spcPts val="30"/>
              </a:spcBef>
              <a:buFont typeface="Wingdings"/>
              <a:buChar char=""/>
            </a:pPr>
            <a:endParaRPr lang="en-US" sz="1600" dirty="0">
              <a:latin typeface="+mj-lt"/>
              <a:cs typeface="Times New Roman"/>
            </a:endParaRPr>
          </a:p>
          <a:p>
            <a:pPr marL="355600" marR="5080" indent="-342900">
              <a:lnSpc>
                <a:spcPct val="120000"/>
              </a:lnSpc>
              <a:spcBef>
                <a:spcPts val="5"/>
              </a:spcBef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lang="en-US" sz="1600" dirty="0">
                <a:latin typeface="+mj-lt"/>
                <a:cs typeface="Arial"/>
              </a:rPr>
              <a:t>At </a:t>
            </a:r>
            <a:r>
              <a:rPr lang="en-US" sz="1600" spc="-5" dirty="0">
                <a:latin typeface="+mj-lt"/>
                <a:cs typeface="Arial"/>
              </a:rPr>
              <a:t>the heart </a:t>
            </a:r>
            <a:r>
              <a:rPr lang="en-US" sz="1600" dirty="0">
                <a:latin typeface="+mj-lt"/>
                <a:cs typeface="Arial"/>
              </a:rPr>
              <a:t>of the </a:t>
            </a:r>
            <a:r>
              <a:rPr lang="en-US" sz="1600" spc="-5" dirty="0">
                <a:latin typeface="+mj-lt"/>
                <a:cs typeface="Arial"/>
              </a:rPr>
              <a:t>program are volunteer physicians and other healthcare providers who </a:t>
            </a:r>
            <a:r>
              <a:rPr lang="en-US" sz="1600" dirty="0">
                <a:latin typeface="+mj-lt"/>
                <a:cs typeface="Arial"/>
              </a:rPr>
              <a:t>assist </a:t>
            </a:r>
            <a:r>
              <a:rPr lang="en-US" sz="1600" spc="-5" dirty="0">
                <a:latin typeface="+mj-lt"/>
                <a:cs typeface="Arial"/>
              </a:rPr>
              <a:t>patients </a:t>
            </a:r>
            <a:r>
              <a:rPr lang="en-US" sz="1600" dirty="0">
                <a:latin typeface="+mj-lt"/>
                <a:cs typeface="Arial"/>
              </a:rPr>
              <a:t>that </a:t>
            </a:r>
            <a:r>
              <a:rPr lang="en-US" sz="1600" spc="-5" dirty="0">
                <a:latin typeface="+mj-lt"/>
                <a:cs typeface="Arial"/>
              </a:rPr>
              <a:t>cannot </a:t>
            </a:r>
            <a:r>
              <a:rPr lang="en-US" sz="1600" dirty="0">
                <a:latin typeface="+mj-lt"/>
                <a:cs typeface="Arial"/>
              </a:rPr>
              <a:t>afford </a:t>
            </a:r>
            <a:r>
              <a:rPr lang="en-US" sz="1600" spc="-5" dirty="0">
                <a:latin typeface="+mj-lt"/>
                <a:cs typeface="Arial"/>
              </a:rPr>
              <a:t>medical services and do </a:t>
            </a:r>
            <a:r>
              <a:rPr lang="en-US" sz="1600" dirty="0">
                <a:latin typeface="+mj-lt"/>
                <a:cs typeface="Arial"/>
              </a:rPr>
              <a:t>not </a:t>
            </a:r>
            <a:r>
              <a:rPr lang="en-US" sz="1600" spc="-5" dirty="0">
                <a:latin typeface="+mj-lt"/>
                <a:cs typeface="Arial"/>
              </a:rPr>
              <a:t>have insurance nor qualify </a:t>
            </a:r>
            <a:r>
              <a:rPr lang="en-US" sz="1600" dirty="0">
                <a:latin typeface="+mj-lt"/>
                <a:cs typeface="Arial"/>
              </a:rPr>
              <a:t>for </a:t>
            </a:r>
            <a:r>
              <a:rPr lang="en-US" sz="1600" spc="-5" dirty="0">
                <a:latin typeface="+mj-lt"/>
                <a:cs typeface="Arial"/>
              </a:rPr>
              <a:t>public health insurance</a:t>
            </a:r>
            <a:r>
              <a:rPr lang="en-US" sz="1600" spc="-10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programs.</a:t>
            </a:r>
            <a:endParaRPr lang="en-US" sz="1600" dirty="0">
              <a:latin typeface="+mj-lt"/>
              <a:cs typeface="Arial"/>
            </a:endParaRPr>
          </a:p>
          <a:p>
            <a:pPr>
              <a:lnSpc>
                <a:spcPct val="120000"/>
              </a:lnSpc>
              <a:spcBef>
                <a:spcPts val="30"/>
              </a:spcBef>
              <a:buFont typeface="Wingdings"/>
              <a:buChar char=""/>
            </a:pPr>
            <a:endParaRPr lang="en-US" sz="1600" dirty="0">
              <a:latin typeface="+mj-lt"/>
              <a:cs typeface="Times New Roman"/>
            </a:endParaRPr>
          </a:p>
          <a:p>
            <a:pPr marL="355600" marR="321945" indent="-342900">
              <a:lnSpc>
                <a:spcPct val="120000"/>
              </a:lnSpc>
              <a:buFont typeface="Wingdings"/>
              <a:buChar char=""/>
              <a:tabLst>
                <a:tab pos="355600" algn="l"/>
              </a:tabLst>
            </a:pPr>
            <a:r>
              <a:rPr lang="en-US" sz="1600" dirty="0">
                <a:latin typeface="+mj-lt"/>
                <a:cs typeface="Arial"/>
              </a:rPr>
              <a:t>Project Access </a:t>
            </a:r>
            <a:r>
              <a:rPr lang="en-US" sz="1600" spc="-5" dirty="0">
                <a:latin typeface="+mj-lt"/>
                <a:cs typeface="Arial"/>
              </a:rPr>
              <a:t>has a network </a:t>
            </a:r>
            <a:r>
              <a:rPr lang="en-US" sz="1600" dirty="0" smtClean="0">
                <a:latin typeface="+mj-lt"/>
                <a:cs typeface="Arial"/>
              </a:rPr>
              <a:t>of</a:t>
            </a:r>
            <a:r>
              <a:rPr lang="en-US" sz="1600" spc="-5" dirty="0" smtClean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volunteer physicians, hospitals and ancillary services that provide</a:t>
            </a:r>
            <a:r>
              <a:rPr lang="en-US" sz="1600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full range </a:t>
            </a:r>
            <a:r>
              <a:rPr lang="en-US" sz="1600" dirty="0">
                <a:latin typeface="+mj-lt"/>
                <a:cs typeface="Arial"/>
              </a:rPr>
              <a:t>of </a:t>
            </a:r>
            <a:r>
              <a:rPr lang="en-US" sz="1600" spc="-5" dirty="0">
                <a:latin typeface="+mj-lt"/>
                <a:cs typeface="Arial"/>
              </a:rPr>
              <a:t>healthcare </a:t>
            </a:r>
            <a:r>
              <a:rPr lang="en-US" sz="1600" dirty="0">
                <a:latin typeface="+mj-lt"/>
                <a:cs typeface="Arial"/>
              </a:rPr>
              <a:t>at </a:t>
            </a:r>
            <a:r>
              <a:rPr lang="en-US" sz="1600" spc="-5" dirty="0">
                <a:latin typeface="+mj-lt"/>
                <a:cs typeface="Arial"/>
              </a:rPr>
              <a:t>no charge </a:t>
            </a:r>
            <a:r>
              <a:rPr lang="en-US" sz="1600" dirty="0">
                <a:latin typeface="+mj-lt"/>
                <a:cs typeface="Arial"/>
              </a:rPr>
              <a:t>to </a:t>
            </a:r>
            <a:r>
              <a:rPr lang="en-US" sz="1600" spc="-5" dirty="0">
                <a:latin typeface="+mj-lt"/>
                <a:cs typeface="Arial"/>
              </a:rPr>
              <a:t>low-income and uninsured residents </a:t>
            </a:r>
            <a:r>
              <a:rPr lang="en-US" sz="1600" dirty="0">
                <a:latin typeface="+mj-lt"/>
                <a:cs typeface="Arial"/>
              </a:rPr>
              <a:t>of </a:t>
            </a:r>
            <a:r>
              <a:rPr lang="en-US" sz="1600" spc="-5" dirty="0">
                <a:latin typeface="+mj-lt"/>
                <a:cs typeface="Arial"/>
              </a:rPr>
              <a:t>San Diego</a:t>
            </a:r>
            <a:r>
              <a:rPr lang="en-US" sz="1600" spc="-10" dirty="0">
                <a:latin typeface="+mj-lt"/>
                <a:cs typeface="Arial"/>
              </a:rPr>
              <a:t> </a:t>
            </a:r>
            <a:r>
              <a:rPr lang="en-US" sz="1600" spc="-20" dirty="0">
                <a:latin typeface="+mj-lt"/>
                <a:cs typeface="Arial"/>
              </a:rPr>
              <a:t>County.</a:t>
            </a:r>
            <a:endParaRPr lang="en-US" sz="1600" dirty="0">
              <a:latin typeface="+mj-lt"/>
              <a:cs typeface="Arial"/>
            </a:endParaRPr>
          </a:p>
          <a:p>
            <a:pPr>
              <a:lnSpc>
                <a:spcPct val="120000"/>
              </a:lnSpc>
              <a:spcBef>
                <a:spcPts val="35"/>
              </a:spcBef>
              <a:buFont typeface="Wingdings"/>
              <a:buChar char=""/>
            </a:pPr>
            <a:endParaRPr lang="en-US" sz="1600" dirty="0">
              <a:latin typeface="+mj-lt"/>
              <a:cs typeface="Times New Roman"/>
            </a:endParaRPr>
          </a:p>
          <a:p>
            <a:pPr marL="355600" marR="549910" indent="-342900">
              <a:lnSpc>
                <a:spcPct val="120000"/>
              </a:lnSpc>
              <a:buFont typeface="Wingdings"/>
              <a:buChar char=""/>
              <a:tabLst>
                <a:tab pos="354965" algn="l"/>
                <a:tab pos="355600" algn="l"/>
              </a:tabLst>
            </a:pPr>
            <a:r>
              <a:rPr lang="en-US" sz="1600" dirty="0">
                <a:latin typeface="+mj-lt"/>
                <a:cs typeface="Arial"/>
              </a:rPr>
              <a:t>Project Access </a:t>
            </a:r>
            <a:r>
              <a:rPr lang="en-US" sz="1600" spc="-5" dirty="0">
                <a:latin typeface="+mj-lt"/>
                <a:cs typeface="Arial"/>
              </a:rPr>
              <a:t>San Diego is modeled </a:t>
            </a:r>
            <a:r>
              <a:rPr lang="en-US" sz="1600" dirty="0">
                <a:latin typeface="+mj-lt"/>
                <a:cs typeface="Arial"/>
              </a:rPr>
              <a:t>after </a:t>
            </a:r>
            <a:r>
              <a:rPr lang="en-US" sz="1600" spc="-5" dirty="0">
                <a:latin typeface="+mj-lt"/>
                <a:cs typeface="Arial"/>
              </a:rPr>
              <a:t>other </a:t>
            </a:r>
            <a:r>
              <a:rPr lang="en-US" sz="1600" dirty="0">
                <a:latin typeface="+mj-lt"/>
                <a:cs typeface="Arial"/>
              </a:rPr>
              <a:t>successful</a:t>
            </a:r>
            <a:r>
              <a:rPr lang="en-US" sz="1600" spc="-90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programs being implemented in 50 cities around </a:t>
            </a:r>
            <a:r>
              <a:rPr lang="en-US" sz="1600" dirty="0">
                <a:latin typeface="+mj-lt"/>
                <a:cs typeface="Arial"/>
              </a:rPr>
              <a:t>the</a:t>
            </a:r>
            <a:r>
              <a:rPr lang="en-US" sz="1600" spc="-15" dirty="0">
                <a:latin typeface="+mj-lt"/>
                <a:cs typeface="Arial"/>
              </a:rPr>
              <a:t> </a:t>
            </a:r>
            <a:r>
              <a:rPr lang="en-US" sz="1600" spc="-20" dirty="0">
                <a:latin typeface="+mj-lt"/>
                <a:cs typeface="Arial"/>
              </a:rPr>
              <a:t>country.</a:t>
            </a:r>
            <a:endParaRPr lang="en-US" sz="1600" dirty="0">
              <a:latin typeface="+mj-lt"/>
              <a:cs typeface="Arial"/>
            </a:endParaRPr>
          </a:p>
          <a:p>
            <a:endParaRPr lang="en-US" sz="1600" dirty="0"/>
          </a:p>
        </p:txBody>
      </p:sp>
      <p:pic>
        <p:nvPicPr>
          <p:cNvPr id="4" name="Picture 2" descr="No photo description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234" y="791587"/>
            <a:ext cx="1042579" cy="10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76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372040"/>
          </a:xfrm>
        </p:spPr>
        <p:txBody>
          <a:bodyPr>
            <a:noAutofit/>
          </a:bodyPr>
          <a:lstStyle/>
          <a:p>
            <a:pPr marL="298450" marR="297180" indent="-285750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8450" algn="l"/>
              </a:tabLst>
            </a:pPr>
            <a:r>
              <a:rPr lang="en-US" sz="1600" spc="-5" dirty="0" smtClean="0">
                <a:latin typeface="+mj-lt"/>
                <a:cs typeface="Arial"/>
              </a:rPr>
              <a:t>Increase </a:t>
            </a:r>
            <a:r>
              <a:rPr lang="en-US" sz="1600" dirty="0">
                <a:latin typeface="+mj-lt"/>
                <a:cs typeface="Arial"/>
              </a:rPr>
              <a:t>access to </a:t>
            </a:r>
            <a:r>
              <a:rPr lang="en-US" sz="1600" spc="-5" dirty="0">
                <a:latin typeface="+mj-lt"/>
                <a:cs typeface="Arial"/>
              </a:rPr>
              <a:t>health care </a:t>
            </a:r>
            <a:r>
              <a:rPr lang="en-US" sz="1600" dirty="0">
                <a:latin typeface="+mj-lt"/>
                <a:cs typeface="Arial"/>
              </a:rPr>
              <a:t>for the </a:t>
            </a:r>
            <a:r>
              <a:rPr lang="en-US" sz="1600" spc="-5" dirty="0">
                <a:latin typeface="+mj-lt"/>
                <a:cs typeface="Arial"/>
              </a:rPr>
              <a:t>medically underserved by linking low-income, uninsured San Diegans with </a:t>
            </a:r>
            <a:r>
              <a:rPr lang="en-US" sz="1600" dirty="0">
                <a:latin typeface="+mj-lt"/>
                <a:cs typeface="Arial"/>
              </a:rPr>
              <a:t>free </a:t>
            </a:r>
            <a:r>
              <a:rPr lang="en-US" sz="1600" spc="-5" dirty="0">
                <a:latin typeface="+mj-lt"/>
                <a:cs typeface="Arial"/>
              </a:rPr>
              <a:t>health care services.</a:t>
            </a:r>
            <a:endParaRPr lang="en-US" sz="16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"/>
            </a:pPr>
            <a:endParaRPr lang="en-US" sz="1600" dirty="0">
              <a:latin typeface="+mj-lt"/>
              <a:cs typeface="Times New Roman"/>
            </a:endParaRPr>
          </a:p>
          <a:p>
            <a:pPr marL="298450" marR="311150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600" dirty="0">
                <a:latin typeface="+mj-lt"/>
                <a:cs typeface="Arial"/>
              </a:rPr>
              <a:t>Patients </a:t>
            </a:r>
            <a:r>
              <a:rPr lang="en-US" sz="1600" spc="-5" dirty="0">
                <a:latin typeface="+mj-lt"/>
                <a:cs typeface="Arial"/>
              </a:rPr>
              <a:t>are screened </a:t>
            </a:r>
            <a:r>
              <a:rPr lang="en-US" sz="1600" dirty="0">
                <a:latin typeface="+mj-lt"/>
                <a:cs typeface="Arial"/>
              </a:rPr>
              <a:t>for </a:t>
            </a:r>
            <a:r>
              <a:rPr lang="en-US" sz="1600" spc="-5" dirty="0">
                <a:latin typeface="+mj-lt"/>
                <a:cs typeface="Arial"/>
              </a:rPr>
              <a:t>eligibility by </a:t>
            </a:r>
            <a:r>
              <a:rPr lang="en-US" sz="1600" spc="-35" dirty="0">
                <a:latin typeface="+mj-lt"/>
                <a:cs typeface="Arial"/>
              </a:rPr>
              <a:t>PASD </a:t>
            </a:r>
            <a:r>
              <a:rPr lang="en-US" sz="1600" spc="-5" dirty="0">
                <a:latin typeface="+mj-lt"/>
                <a:cs typeface="Arial"/>
              </a:rPr>
              <a:t>Care Managers with </a:t>
            </a:r>
            <a:r>
              <a:rPr lang="en-US" sz="1600" dirty="0">
                <a:latin typeface="+mj-lt"/>
                <a:cs typeface="Arial"/>
              </a:rPr>
              <a:t>CMO </a:t>
            </a:r>
            <a:r>
              <a:rPr lang="en-US" sz="1600" spc="-5" dirty="0">
                <a:latin typeface="+mj-lt"/>
                <a:cs typeface="Arial"/>
              </a:rPr>
              <a:t>oversight </a:t>
            </a:r>
            <a:r>
              <a:rPr lang="en-US" sz="1600" dirty="0">
                <a:latin typeface="+mj-lt"/>
                <a:cs typeface="Arial"/>
              </a:rPr>
              <a:t>to </a:t>
            </a:r>
            <a:r>
              <a:rPr lang="en-US" sz="1600" spc="-5" dirty="0">
                <a:latin typeface="+mj-lt"/>
                <a:cs typeface="Arial"/>
              </a:rPr>
              <a:t>ensure </a:t>
            </a:r>
            <a:r>
              <a:rPr lang="en-US" sz="1600" dirty="0">
                <a:latin typeface="+mj-lt"/>
                <a:cs typeface="Arial"/>
              </a:rPr>
              <a:t>that </a:t>
            </a:r>
            <a:r>
              <a:rPr lang="en-US" sz="1600" spc="-5" dirty="0">
                <a:latin typeface="+mj-lt"/>
                <a:cs typeface="Arial"/>
              </a:rPr>
              <a:t>patients are medically</a:t>
            </a:r>
            <a:r>
              <a:rPr lang="en-US" sz="1600" spc="70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appropriate.</a:t>
            </a:r>
            <a:endParaRPr lang="en-US" sz="16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Wingdings"/>
              <a:buChar char=""/>
            </a:pPr>
            <a:endParaRPr lang="en-US" sz="1600" dirty="0">
              <a:latin typeface="+mj-lt"/>
              <a:cs typeface="Times New Roman"/>
            </a:endParaRPr>
          </a:p>
          <a:p>
            <a:pPr marL="298450" marR="1401445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600" spc="-5" dirty="0">
                <a:latin typeface="+mj-lt"/>
                <a:cs typeface="Arial"/>
              </a:rPr>
              <a:t>Provides enabling services such as transportation and interpretation.</a:t>
            </a:r>
            <a:endParaRPr lang="en-US" sz="16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"/>
            </a:pPr>
            <a:endParaRPr lang="en-US" sz="1600" dirty="0">
              <a:latin typeface="+mj-lt"/>
              <a:cs typeface="Times New Roman"/>
            </a:endParaRPr>
          </a:p>
          <a:p>
            <a:pPr marL="298450" marR="27940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600" spc="-5" dirty="0">
                <a:latin typeface="+mj-lt"/>
                <a:cs typeface="Arial"/>
              </a:rPr>
              <a:t>Provides </a:t>
            </a:r>
            <a:r>
              <a:rPr lang="en-US" sz="1600" dirty="0">
                <a:latin typeface="+mj-lt"/>
                <a:cs typeface="Arial"/>
              </a:rPr>
              <a:t>access to the </a:t>
            </a:r>
            <a:r>
              <a:rPr lang="en-US" sz="1600" spc="-5" dirty="0">
                <a:latin typeface="+mj-lt"/>
                <a:cs typeface="Arial"/>
              </a:rPr>
              <a:t>full continuum </a:t>
            </a:r>
            <a:r>
              <a:rPr lang="en-US" sz="1600" dirty="0">
                <a:latin typeface="+mj-lt"/>
                <a:cs typeface="Arial"/>
              </a:rPr>
              <a:t>of </a:t>
            </a:r>
            <a:r>
              <a:rPr lang="en-US" sz="1600" spc="-5" dirty="0">
                <a:latin typeface="+mj-lt"/>
                <a:cs typeface="Arial"/>
              </a:rPr>
              <a:t>care through arrangements with hospitals, ancillary service providers,</a:t>
            </a:r>
            <a:r>
              <a:rPr lang="en-US" sz="1600" spc="-20" dirty="0">
                <a:latin typeface="+mj-lt"/>
                <a:cs typeface="Arial"/>
              </a:rPr>
              <a:t> </a:t>
            </a:r>
            <a:r>
              <a:rPr lang="en-US" sz="1600" dirty="0">
                <a:latin typeface="+mj-lt"/>
                <a:cs typeface="Arial"/>
              </a:rPr>
              <a:t>etc.</a:t>
            </a:r>
          </a:p>
          <a:p>
            <a:pPr>
              <a:lnSpc>
                <a:spcPct val="100000"/>
              </a:lnSpc>
              <a:spcBef>
                <a:spcPts val="35"/>
              </a:spcBef>
              <a:buFont typeface="Wingdings"/>
              <a:buChar char=""/>
            </a:pPr>
            <a:endParaRPr lang="en-US" sz="1600" dirty="0">
              <a:latin typeface="+mj-lt"/>
              <a:cs typeface="Times New Roman"/>
            </a:endParaRPr>
          </a:p>
          <a:p>
            <a:pPr marL="298450" marR="5080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600" dirty="0">
                <a:latin typeface="+mj-lt"/>
                <a:cs typeface="Arial"/>
              </a:rPr>
              <a:t>Patients can receive help with prescriptions depending on medication cost, frequency needed, and our budget. Patients must </a:t>
            </a:r>
            <a:r>
              <a:rPr lang="en-US" sz="1600" spc="-5" dirty="0">
                <a:latin typeface="+mj-lt"/>
                <a:cs typeface="Arial"/>
              </a:rPr>
              <a:t>follow </a:t>
            </a:r>
            <a:r>
              <a:rPr lang="en-US" sz="1600" spc="-35" dirty="0">
                <a:latin typeface="+mj-lt"/>
                <a:cs typeface="Arial"/>
              </a:rPr>
              <a:t>PASD </a:t>
            </a:r>
            <a:r>
              <a:rPr lang="en-US" sz="1600" spc="-5" dirty="0">
                <a:latin typeface="+mj-lt"/>
                <a:cs typeface="Arial"/>
              </a:rPr>
              <a:t>pharmacy</a:t>
            </a:r>
            <a:r>
              <a:rPr lang="en-US" sz="1600" spc="65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guidelines and will only be covered for </a:t>
            </a:r>
            <a:r>
              <a:rPr lang="en-US" sz="1600" spc="-5" dirty="0" err="1">
                <a:latin typeface="+mj-lt"/>
                <a:cs typeface="Arial"/>
              </a:rPr>
              <a:t>rx</a:t>
            </a:r>
            <a:r>
              <a:rPr lang="en-US" sz="1600" spc="-5" dirty="0">
                <a:latin typeface="+mj-lt"/>
                <a:cs typeface="Arial"/>
              </a:rPr>
              <a:t> written by volunteer physician.</a:t>
            </a:r>
          </a:p>
          <a:p>
            <a:pPr marL="755650" marR="5080" lvl="1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600" spc="-5" dirty="0">
                <a:latin typeface="+mj-lt"/>
                <a:cs typeface="Arial"/>
              </a:rPr>
              <a:t>We also look for Patient Assistance Programs to help with prescriptions.</a:t>
            </a:r>
            <a:endParaRPr lang="en-US" sz="1600" dirty="0">
              <a:latin typeface="+mj-lt"/>
              <a:cs typeface="Arial"/>
            </a:endParaRPr>
          </a:p>
          <a:p>
            <a:endParaRPr lang="en-US" sz="1600" dirty="0">
              <a:latin typeface="+mj-lt"/>
            </a:endParaRPr>
          </a:p>
        </p:txBody>
      </p:sp>
      <p:pic>
        <p:nvPicPr>
          <p:cNvPr id="4" name="Picture 2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234" y="791587"/>
            <a:ext cx="1042579" cy="10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22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PASD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98450" marR="356235" indent="-285750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8450" algn="l"/>
              </a:tabLst>
            </a:pPr>
            <a:r>
              <a:rPr lang="en-US" sz="1600" dirty="0">
                <a:latin typeface="+mj-lt"/>
                <a:cs typeface="Arial"/>
              </a:rPr>
              <a:t>Identify </a:t>
            </a:r>
            <a:r>
              <a:rPr lang="en-US" sz="1600" spc="-5" dirty="0">
                <a:latin typeface="+mj-lt"/>
                <a:cs typeface="Arial"/>
              </a:rPr>
              <a:t>patients </a:t>
            </a:r>
            <a:r>
              <a:rPr lang="en-US" sz="1600" dirty="0">
                <a:latin typeface="+mj-lt"/>
                <a:cs typeface="Arial"/>
              </a:rPr>
              <a:t>from community </a:t>
            </a:r>
            <a:r>
              <a:rPr lang="en-US" sz="1600" spc="-5" dirty="0">
                <a:latin typeface="+mj-lt"/>
                <a:cs typeface="Arial"/>
              </a:rPr>
              <a:t>clinics </a:t>
            </a:r>
            <a:r>
              <a:rPr lang="en-US" sz="1600" dirty="0">
                <a:latin typeface="+mj-lt"/>
                <a:cs typeface="Arial"/>
              </a:rPr>
              <a:t>that </a:t>
            </a:r>
            <a:r>
              <a:rPr lang="en-US" sz="1600" spc="-5" dirty="0">
                <a:latin typeface="+mj-lt"/>
                <a:cs typeface="Arial"/>
              </a:rPr>
              <a:t>need specialty care or outpatient surgery </a:t>
            </a:r>
            <a:r>
              <a:rPr lang="en-US" sz="1600" dirty="0">
                <a:latin typeface="+mj-lt"/>
                <a:cs typeface="Arial"/>
              </a:rPr>
              <a:t>to </a:t>
            </a:r>
            <a:r>
              <a:rPr lang="en-US" sz="1600" spc="-5" dirty="0">
                <a:latin typeface="+mj-lt"/>
                <a:cs typeface="Arial"/>
              </a:rPr>
              <a:t>enroll in</a:t>
            </a:r>
            <a:r>
              <a:rPr lang="en-US" sz="1600" spc="-25" dirty="0">
                <a:latin typeface="+mj-lt"/>
                <a:cs typeface="Arial"/>
              </a:rPr>
              <a:t> </a:t>
            </a:r>
            <a:r>
              <a:rPr lang="en-US" sz="1600" spc="-30" dirty="0">
                <a:latin typeface="+mj-lt"/>
                <a:cs typeface="Arial"/>
              </a:rPr>
              <a:t>PASD.</a:t>
            </a:r>
            <a:endParaRPr lang="en-US" sz="16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"/>
            </a:pPr>
            <a:endParaRPr lang="en-US" sz="1600" dirty="0">
              <a:latin typeface="+mj-lt"/>
              <a:cs typeface="Times New Roman"/>
            </a:endParaRPr>
          </a:p>
          <a:p>
            <a:pPr marL="298450" marR="5080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600" dirty="0">
                <a:latin typeface="+mj-lt"/>
                <a:cs typeface="Arial"/>
              </a:rPr>
              <a:t>Fax </a:t>
            </a:r>
            <a:r>
              <a:rPr lang="en-US" sz="1600" spc="-5" dirty="0">
                <a:latin typeface="+mj-lt"/>
                <a:cs typeface="Arial"/>
              </a:rPr>
              <a:t>referral </a:t>
            </a:r>
            <a:r>
              <a:rPr lang="en-US" sz="1600" dirty="0">
                <a:latin typeface="+mj-lt"/>
                <a:cs typeface="Arial"/>
              </a:rPr>
              <a:t>form, </a:t>
            </a:r>
            <a:r>
              <a:rPr lang="en-US" sz="1600" b="1" spc="-5" dirty="0">
                <a:latin typeface="+mj-lt"/>
                <a:cs typeface="Arial"/>
              </a:rPr>
              <a:t>COMPLETED </a:t>
            </a:r>
            <a:r>
              <a:rPr lang="en-US" sz="1600" spc="-5" dirty="0">
                <a:latin typeface="+mj-lt"/>
                <a:cs typeface="Arial"/>
              </a:rPr>
              <a:t>enrollment application, medical records, </a:t>
            </a:r>
            <a:r>
              <a:rPr lang="en-US" sz="1600" spc="-5" dirty="0" smtClean="0">
                <a:latin typeface="+mj-lt"/>
                <a:cs typeface="Arial"/>
              </a:rPr>
              <a:t>copy </a:t>
            </a:r>
            <a:r>
              <a:rPr lang="en-US" sz="1600" dirty="0">
                <a:latin typeface="+mj-lt"/>
                <a:cs typeface="Arial"/>
              </a:rPr>
              <a:t>of </a:t>
            </a:r>
            <a:r>
              <a:rPr lang="en-US" sz="1600" dirty="0" smtClean="0">
                <a:latin typeface="+mj-lt"/>
                <a:cs typeface="Arial"/>
              </a:rPr>
              <a:t>ID, proof of residency in San Diego County (if different from address on ID) </a:t>
            </a:r>
            <a:r>
              <a:rPr lang="en-US" sz="1600" spc="-5" dirty="0">
                <a:latin typeface="+mj-lt"/>
                <a:cs typeface="Arial"/>
              </a:rPr>
              <a:t>and</a:t>
            </a:r>
            <a:r>
              <a:rPr lang="en-US" sz="1600" spc="114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income.</a:t>
            </a:r>
            <a:endParaRPr lang="en-US" sz="16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Wingdings"/>
              <a:buChar char=""/>
            </a:pPr>
            <a:endParaRPr lang="en-US" sz="1600" dirty="0">
              <a:latin typeface="+mj-lt"/>
              <a:cs typeface="Times New Roman"/>
            </a:endParaRPr>
          </a:p>
          <a:p>
            <a:pPr marL="298450" marR="659130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600" spc="-5" dirty="0">
                <a:latin typeface="+mj-lt"/>
                <a:cs typeface="Arial"/>
              </a:rPr>
              <a:t>Cases are reviewed by care managers and </a:t>
            </a:r>
            <a:r>
              <a:rPr lang="en-US" sz="1600" dirty="0">
                <a:latin typeface="+mj-lt"/>
                <a:cs typeface="Arial"/>
              </a:rPr>
              <a:t>the </a:t>
            </a:r>
            <a:r>
              <a:rPr lang="en-US" sz="1600" spc="-5" dirty="0">
                <a:latin typeface="+mj-lt"/>
                <a:cs typeface="Arial"/>
              </a:rPr>
              <a:t>medical director </a:t>
            </a:r>
            <a:r>
              <a:rPr lang="en-US" sz="1600" spc="-20" dirty="0">
                <a:latin typeface="+mj-lt"/>
                <a:cs typeface="Arial"/>
              </a:rPr>
              <a:t>weekly, </a:t>
            </a:r>
            <a:r>
              <a:rPr lang="en-US" sz="1600" spc="-5" dirty="0">
                <a:latin typeface="+mj-lt"/>
                <a:cs typeface="Arial"/>
              </a:rPr>
              <a:t>cases are accepted or returned </a:t>
            </a:r>
            <a:r>
              <a:rPr lang="en-US" sz="1600" dirty="0">
                <a:latin typeface="+mj-lt"/>
                <a:cs typeface="Arial"/>
              </a:rPr>
              <a:t>for </a:t>
            </a:r>
            <a:r>
              <a:rPr lang="en-US" sz="1600" spc="-5" dirty="0">
                <a:latin typeface="+mj-lt"/>
                <a:cs typeface="Arial"/>
              </a:rPr>
              <a:t>more information, or denied </a:t>
            </a:r>
            <a:r>
              <a:rPr lang="en-US" sz="1600" dirty="0">
                <a:latin typeface="+mj-lt"/>
                <a:cs typeface="Arial"/>
              </a:rPr>
              <a:t>if out of </a:t>
            </a:r>
            <a:r>
              <a:rPr lang="en-US" sz="1600" spc="-5" dirty="0">
                <a:latin typeface="+mj-lt"/>
                <a:cs typeface="Arial"/>
              </a:rPr>
              <a:t>our scope or other</a:t>
            </a:r>
            <a:r>
              <a:rPr lang="en-US" sz="1600" spc="-25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reason.</a:t>
            </a:r>
            <a:endParaRPr lang="en-US" sz="16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"/>
            </a:pPr>
            <a:endParaRPr lang="en-US" sz="1600" dirty="0">
              <a:latin typeface="+mj-lt"/>
              <a:cs typeface="Times New Roman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600" dirty="0">
                <a:latin typeface="+mj-lt"/>
                <a:cs typeface="Arial"/>
              </a:rPr>
              <a:t>Patients </a:t>
            </a:r>
            <a:r>
              <a:rPr lang="en-US" sz="1600" spc="-5" dirty="0">
                <a:latin typeface="+mj-lt"/>
                <a:cs typeface="Arial"/>
              </a:rPr>
              <a:t>will be initially enrolled </a:t>
            </a:r>
            <a:r>
              <a:rPr lang="en-US" sz="1600" dirty="0">
                <a:latin typeface="+mj-lt"/>
                <a:cs typeface="Arial"/>
              </a:rPr>
              <a:t>for </a:t>
            </a:r>
            <a:r>
              <a:rPr lang="en-US" sz="1600" spc="-5" dirty="0">
                <a:latin typeface="+mj-lt"/>
                <a:cs typeface="Arial"/>
              </a:rPr>
              <a:t>six</a:t>
            </a:r>
            <a:r>
              <a:rPr lang="en-US" sz="1600" spc="-50" dirty="0">
                <a:latin typeface="+mj-lt"/>
                <a:cs typeface="Arial"/>
              </a:rPr>
              <a:t> </a:t>
            </a:r>
            <a:r>
              <a:rPr lang="en-US" sz="1600" dirty="0">
                <a:latin typeface="+mj-lt"/>
                <a:cs typeface="Arial"/>
              </a:rPr>
              <a:t>months.</a:t>
            </a:r>
          </a:p>
          <a:p>
            <a:pPr>
              <a:lnSpc>
                <a:spcPct val="100000"/>
              </a:lnSpc>
              <a:spcBef>
                <a:spcPts val="35"/>
              </a:spcBef>
              <a:buFont typeface="Wingdings"/>
              <a:buChar char=""/>
            </a:pPr>
            <a:endParaRPr lang="en-US" sz="1600" dirty="0">
              <a:latin typeface="+mj-lt"/>
              <a:cs typeface="Times New Roman"/>
            </a:endParaRPr>
          </a:p>
          <a:p>
            <a:pPr marL="298450" marR="151765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600" dirty="0">
                <a:latin typeface="+mj-lt"/>
                <a:cs typeface="Arial"/>
              </a:rPr>
              <a:t>Patients </a:t>
            </a:r>
            <a:r>
              <a:rPr lang="en-US" sz="1600" spc="-5" dirty="0">
                <a:latin typeface="+mj-lt"/>
                <a:cs typeface="Arial"/>
              </a:rPr>
              <a:t>will receive case management and returned </a:t>
            </a:r>
            <a:r>
              <a:rPr lang="en-US" sz="1600" dirty="0">
                <a:latin typeface="+mj-lt"/>
                <a:cs typeface="Arial"/>
              </a:rPr>
              <a:t>to </a:t>
            </a:r>
            <a:r>
              <a:rPr lang="en-US" sz="1600" spc="-5" dirty="0">
                <a:latin typeface="+mj-lt"/>
                <a:cs typeface="Arial"/>
              </a:rPr>
              <a:t>their medical home </a:t>
            </a:r>
            <a:r>
              <a:rPr lang="en-US" sz="1600" dirty="0">
                <a:latin typeface="+mj-lt"/>
                <a:cs typeface="Arial"/>
              </a:rPr>
              <a:t>for </a:t>
            </a:r>
            <a:r>
              <a:rPr lang="en-US" sz="1600" spc="-5" dirty="0">
                <a:latin typeface="+mj-lt"/>
                <a:cs typeface="Arial"/>
              </a:rPr>
              <a:t>regular</a:t>
            </a:r>
            <a:r>
              <a:rPr lang="en-US" sz="1600" spc="-30" dirty="0">
                <a:latin typeface="+mj-lt"/>
                <a:cs typeface="Arial"/>
              </a:rPr>
              <a:t> </a:t>
            </a:r>
            <a:r>
              <a:rPr lang="en-US" sz="1600" dirty="0">
                <a:latin typeface="+mj-lt"/>
                <a:cs typeface="Arial"/>
              </a:rPr>
              <a:t>care.</a:t>
            </a:r>
          </a:p>
          <a:p>
            <a:endParaRPr lang="en-US" sz="1600" dirty="0">
              <a:latin typeface="+mj-lt"/>
            </a:endParaRPr>
          </a:p>
        </p:txBody>
      </p:sp>
      <p:pic>
        <p:nvPicPr>
          <p:cNvPr id="4" name="Picture 2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234" y="791587"/>
            <a:ext cx="1042579" cy="10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86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Appropriate patients for PASD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098337"/>
            <a:ext cx="9613861" cy="3599316"/>
          </a:xfrm>
        </p:spPr>
        <p:txBody>
          <a:bodyPr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500" b="1" dirty="0">
                <a:latin typeface="+mj-lt"/>
                <a:cs typeface="Arial"/>
              </a:rPr>
              <a:t>Health </a:t>
            </a:r>
            <a:r>
              <a:rPr lang="en-US" sz="1500" b="1" spc="-5" dirty="0">
                <a:latin typeface="+mj-lt"/>
                <a:cs typeface="Arial"/>
              </a:rPr>
              <a:t>care </a:t>
            </a:r>
            <a:r>
              <a:rPr lang="en-US" sz="1500" b="1" dirty="0">
                <a:latin typeface="+mj-lt"/>
                <a:cs typeface="Arial"/>
              </a:rPr>
              <a:t>needs of limited</a:t>
            </a:r>
            <a:r>
              <a:rPr lang="en-US" sz="1500" b="1" spc="-30" dirty="0">
                <a:latin typeface="+mj-lt"/>
                <a:cs typeface="Arial"/>
              </a:rPr>
              <a:t> </a:t>
            </a:r>
            <a:r>
              <a:rPr lang="en-US" sz="1500" b="1" dirty="0">
                <a:latin typeface="+mj-lt"/>
                <a:cs typeface="Arial"/>
              </a:rPr>
              <a:t>scope/duration</a:t>
            </a:r>
            <a:endParaRPr lang="en-US" sz="1500" dirty="0">
              <a:latin typeface="+mj-lt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lang="en-US" sz="1500" spc="-5" dirty="0">
                <a:latin typeface="+mj-lt"/>
                <a:cs typeface="Arial"/>
              </a:rPr>
              <a:t>Examples:</a:t>
            </a:r>
            <a:endParaRPr lang="en-US" sz="1500" dirty="0">
              <a:latin typeface="+mj-lt"/>
              <a:cs typeface="Arial"/>
            </a:endParaRPr>
          </a:p>
          <a:p>
            <a:pPr marL="1212850" marR="5080" indent="-285750">
              <a:lnSpc>
                <a:spcPct val="100000"/>
              </a:lnSpc>
              <a:buFont typeface="Wingdings"/>
              <a:buChar char=""/>
              <a:tabLst>
                <a:tab pos="1212850" algn="l"/>
              </a:tabLst>
            </a:pPr>
            <a:r>
              <a:rPr lang="en-US" sz="1500" spc="-5" dirty="0">
                <a:latin typeface="+mj-lt"/>
                <a:cs typeface="Arial"/>
              </a:rPr>
              <a:t>Needs one specialist consultation </a:t>
            </a:r>
            <a:r>
              <a:rPr lang="en-US" sz="1500" dirty="0">
                <a:latin typeface="+mj-lt"/>
                <a:cs typeface="Arial"/>
              </a:rPr>
              <a:t>to </a:t>
            </a:r>
            <a:r>
              <a:rPr lang="en-US" sz="1500" spc="-5" dirty="0">
                <a:latin typeface="+mj-lt"/>
                <a:cs typeface="Arial"/>
              </a:rPr>
              <a:t>help determine a diagnosis or </a:t>
            </a:r>
            <a:r>
              <a:rPr lang="en-US" sz="1500" dirty="0">
                <a:latin typeface="+mj-lt"/>
                <a:cs typeface="Arial"/>
              </a:rPr>
              <a:t>to </a:t>
            </a:r>
            <a:r>
              <a:rPr lang="en-US" sz="1500" spc="-5" dirty="0">
                <a:latin typeface="+mj-lt"/>
                <a:cs typeface="Arial"/>
              </a:rPr>
              <a:t>provide a </a:t>
            </a:r>
            <a:r>
              <a:rPr lang="en-US" sz="1500" dirty="0">
                <a:latin typeface="+mj-lt"/>
                <a:cs typeface="Arial"/>
              </a:rPr>
              <a:t>treatment </a:t>
            </a:r>
            <a:r>
              <a:rPr lang="en-US" sz="1500" spc="-5" dirty="0">
                <a:latin typeface="+mj-lt"/>
                <a:cs typeface="Arial"/>
              </a:rPr>
              <a:t>recommendation </a:t>
            </a:r>
            <a:r>
              <a:rPr lang="en-US" sz="1500" dirty="0">
                <a:latin typeface="+mj-lt"/>
                <a:cs typeface="Arial"/>
              </a:rPr>
              <a:t>to the </a:t>
            </a:r>
            <a:r>
              <a:rPr lang="en-US" sz="1500" spc="-5" dirty="0">
                <a:latin typeface="+mj-lt"/>
                <a:cs typeface="Arial"/>
              </a:rPr>
              <a:t>primary</a:t>
            </a:r>
            <a:r>
              <a:rPr lang="en-US" sz="1500" spc="-15" dirty="0">
                <a:latin typeface="+mj-lt"/>
                <a:cs typeface="Arial"/>
              </a:rPr>
              <a:t> </a:t>
            </a:r>
            <a:r>
              <a:rPr lang="en-US" sz="1500" spc="-5" dirty="0">
                <a:latin typeface="+mj-lt"/>
                <a:cs typeface="Arial"/>
              </a:rPr>
              <a:t>physician</a:t>
            </a:r>
            <a:endParaRPr lang="en-US" sz="1500" dirty="0">
              <a:latin typeface="+mj-lt"/>
              <a:cs typeface="Arial"/>
            </a:endParaRPr>
          </a:p>
          <a:p>
            <a:pPr marL="1212850" indent="-285750">
              <a:lnSpc>
                <a:spcPct val="100000"/>
              </a:lnSpc>
              <a:buFont typeface="Wingdings"/>
              <a:buChar char=""/>
              <a:tabLst>
                <a:tab pos="1212850" algn="l"/>
              </a:tabLst>
            </a:pPr>
            <a:r>
              <a:rPr lang="en-US" sz="1500" spc="-5" dirty="0">
                <a:latin typeface="+mj-lt"/>
                <a:cs typeface="Arial"/>
              </a:rPr>
              <a:t>Needs a single </a:t>
            </a:r>
            <a:r>
              <a:rPr lang="en-US" sz="1500" dirty="0">
                <a:latin typeface="+mj-lt"/>
                <a:cs typeface="Arial"/>
              </a:rPr>
              <a:t>test (MRI </a:t>
            </a:r>
            <a:r>
              <a:rPr lang="en-US" sz="1500" spc="-5" dirty="0">
                <a:latin typeface="+mj-lt"/>
                <a:cs typeface="Arial"/>
              </a:rPr>
              <a:t>or </a:t>
            </a:r>
            <a:r>
              <a:rPr lang="en-US" sz="1500" dirty="0">
                <a:latin typeface="+mj-lt"/>
                <a:cs typeface="Arial"/>
              </a:rPr>
              <a:t>CT</a:t>
            </a:r>
            <a:r>
              <a:rPr lang="en-US" sz="1500" spc="-55" dirty="0">
                <a:latin typeface="+mj-lt"/>
                <a:cs typeface="Arial"/>
              </a:rPr>
              <a:t> </a:t>
            </a:r>
            <a:r>
              <a:rPr lang="en-US" sz="1500" spc="-5" dirty="0">
                <a:latin typeface="+mj-lt"/>
                <a:cs typeface="Arial"/>
              </a:rPr>
              <a:t>scan)</a:t>
            </a:r>
            <a:endParaRPr lang="en-US" sz="1500" dirty="0">
              <a:latin typeface="+mj-lt"/>
              <a:cs typeface="Arial"/>
            </a:endParaRPr>
          </a:p>
          <a:p>
            <a:pPr marL="1212850" marR="137160" indent="-285750">
              <a:lnSpc>
                <a:spcPct val="100000"/>
              </a:lnSpc>
              <a:buFont typeface="Wingdings"/>
              <a:buChar char=""/>
              <a:tabLst>
                <a:tab pos="1212850" algn="l"/>
              </a:tabLst>
            </a:pPr>
            <a:r>
              <a:rPr lang="en-US" sz="1500" spc="-5" dirty="0">
                <a:latin typeface="+mj-lt"/>
                <a:cs typeface="Arial"/>
              </a:rPr>
              <a:t>Needs </a:t>
            </a:r>
            <a:r>
              <a:rPr lang="en-US" sz="1500" spc="-5" dirty="0" smtClean="0">
                <a:latin typeface="+mj-lt"/>
                <a:cs typeface="Arial"/>
              </a:rPr>
              <a:t>an outpatient </a:t>
            </a:r>
            <a:r>
              <a:rPr lang="en-US" sz="1500" spc="-5" dirty="0">
                <a:latin typeface="+mj-lt"/>
                <a:cs typeface="Arial"/>
              </a:rPr>
              <a:t>surgery </a:t>
            </a:r>
            <a:r>
              <a:rPr lang="en-US" sz="1500" dirty="0">
                <a:latin typeface="+mj-lt"/>
                <a:cs typeface="Arial"/>
              </a:rPr>
              <a:t>(</a:t>
            </a:r>
            <a:r>
              <a:rPr lang="en-US" sz="1500" spc="-5" dirty="0">
                <a:latin typeface="+mj-lt"/>
                <a:cs typeface="Arial"/>
              </a:rPr>
              <a:t>gallbladder removal, </a:t>
            </a:r>
            <a:r>
              <a:rPr lang="en-US" sz="1500" spc="-20" dirty="0">
                <a:latin typeface="+mj-lt"/>
                <a:cs typeface="Arial"/>
              </a:rPr>
              <a:t>biopsy, </a:t>
            </a:r>
            <a:r>
              <a:rPr lang="en-US" sz="1500" spc="-5" dirty="0">
                <a:latin typeface="+mj-lt"/>
                <a:cs typeface="Arial"/>
              </a:rPr>
              <a:t>hernia</a:t>
            </a:r>
            <a:r>
              <a:rPr lang="en-US" sz="1500" spc="-15" dirty="0">
                <a:latin typeface="+mj-lt"/>
                <a:cs typeface="Arial"/>
              </a:rPr>
              <a:t> </a:t>
            </a:r>
            <a:r>
              <a:rPr lang="en-US" sz="1500" spc="-5" dirty="0">
                <a:latin typeface="+mj-lt"/>
                <a:cs typeface="Arial"/>
              </a:rPr>
              <a:t>repair)</a:t>
            </a:r>
            <a:endParaRPr lang="en-US" sz="1500" dirty="0">
              <a:latin typeface="+mj-lt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30"/>
              </a:spcBef>
              <a:buNone/>
            </a:pPr>
            <a:endParaRPr lang="en-US" sz="1500" dirty="0">
              <a:latin typeface="+mj-lt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en-US" sz="1500" b="1" spc="-5" dirty="0">
                <a:latin typeface="+mj-lt"/>
                <a:cs typeface="Arial"/>
              </a:rPr>
              <a:t>NOT appropriate:</a:t>
            </a:r>
            <a:endParaRPr lang="en-US" sz="1500" dirty="0">
              <a:latin typeface="+mj-lt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lang="en-US" sz="1500" spc="-5" dirty="0">
                <a:latin typeface="+mj-lt"/>
                <a:cs typeface="Arial"/>
              </a:rPr>
              <a:t>Examples:</a:t>
            </a:r>
            <a:endParaRPr lang="en-US" sz="1500" dirty="0">
              <a:latin typeface="+mj-lt"/>
              <a:cs typeface="Arial"/>
            </a:endParaRPr>
          </a:p>
          <a:p>
            <a:pPr marL="1212850" indent="-285750">
              <a:lnSpc>
                <a:spcPct val="100000"/>
              </a:lnSpc>
              <a:buFont typeface="Wingdings"/>
              <a:buChar char=""/>
              <a:tabLst>
                <a:tab pos="1212850" algn="l"/>
              </a:tabLst>
            </a:pPr>
            <a:r>
              <a:rPr lang="en-US" sz="1500" spc="-5" dirty="0">
                <a:latin typeface="+mj-lt"/>
                <a:cs typeface="Arial"/>
              </a:rPr>
              <a:t>Known cancer</a:t>
            </a:r>
            <a:r>
              <a:rPr lang="en-US" sz="1500" spc="-20" dirty="0">
                <a:latin typeface="+mj-lt"/>
                <a:cs typeface="Arial"/>
              </a:rPr>
              <a:t> </a:t>
            </a:r>
            <a:r>
              <a:rPr lang="en-US" sz="1500" spc="-5" dirty="0">
                <a:latin typeface="+mj-lt"/>
                <a:cs typeface="Arial"/>
              </a:rPr>
              <a:t>patient</a:t>
            </a:r>
            <a:endParaRPr lang="en-US" sz="1500" dirty="0">
              <a:latin typeface="+mj-lt"/>
              <a:cs typeface="Arial"/>
            </a:endParaRPr>
          </a:p>
          <a:p>
            <a:pPr marL="1212850" indent="-285750">
              <a:lnSpc>
                <a:spcPct val="100000"/>
              </a:lnSpc>
              <a:buFont typeface="Wingdings"/>
              <a:buChar char=""/>
              <a:tabLst>
                <a:tab pos="1212850" algn="l"/>
              </a:tabLst>
            </a:pPr>
            <a:r>
              <a:rPr lang="en-US" sz="1500" spc="-5" dirty="0">
                <a:latin typeface="+mj-lt"/>
                <a:cs typeface="Arial"/>
              </a:rPr>
              <a:t>Chronic disease/condition management</a:t>
            </a:r>
            <a:endParaRPr lang="en-US" sz="1500" dirty="0">
              <a:latin typeface="+mj-lt"/>
              <a:cs typeface="Arial"/>
            </a:endParaRPr>
          </a:p>
          <a:p>
            <a:pPr marL="1212850" marR="182880" indent="-285750">
              <a:lnSpc>
                <a:spcPct val="100000"/>
              </a:lnSpc>
              <a:buFont typeface="Wingdings"/>
              <a:buChar char=""/>
              <a:tabLst>
                <a:tab pos="1212850" algn="l"/>
              </a:tabLst>
            </a:pPr>
            <a:r>
              <a:rPr lang="en-US" sz="1500" spc="-5" dirty="0">
                <a:latin typeface="+mj-lt"/>
                <a:cs typeface="Arial"/>
              </a:rPr>
              <a:t>Chronic pain patient </a:t>
            </a:r>
            <a:r>
              <a:rPr lang="en-US" sz="1500" dirty="0">
                <a:latin typeface="+mj-lt"/>
                <a:cs typeface="Arial"/>
              </a:rPr>
              <a:t>for </a:t>
            </a:r>
            <a:r>
              <a:rPr lang="en-US" sz="1500" spc="-5" dirty="0">
                <a:latin typeface="+mj-lt"/>
                <a:cs typeface="Arial"/>
              </a:rPr>
              <a:t>ongoing care (single consult with one follow up</a:t>
            </a:r>
            <a:r>
              <a:rPr lang="en-US" sz="1500" spc="-10" dirty="0">
                <a:latin typeface="+mj-lt"/>
                <a:cs typeface="Arial"/>
              </a:rPr>
              <a:t> </a:t>
            </a:r>
            <a:r>
              <a:rPr lang="en-US" sz="1500" spc="-5" dirty="0">
                <a:latin typeface="+mj-lt"/>
                <a:cs typeface="Arial"/>
              </a:rPr>
              <a:t>ok)</a:t>
            </a:r>
            <a:endParaRPr lang="en-US" sz="1500" dirty="0">
              <a:latin typeface="+mj-lt"/>
              <a:cs typeface="Arial"/>
            </a:endParaRPr>
          </a:p>
          <a:p>
            <a:pPr marL="1212850" marR="410845" indent="-285750">
              <a:lnSpc>
                <a:spcPct val="100000"/>
              </a:lnSpc>
              <a:buFont typeface="Wingdings"/>
              <a:buChar char=""/>
              <a:tabLst>
                <a:tab pos="1212850" algn="l"/>
              </a:tabLst>
            </a:pPr>
            <a:r>
              <a:rPr lang="en-US" sz="1500" spc="-5" dirty="0">
                <a:latin typeface="+mj-lt"/>
                <a:cs typeface="Arial"/>
              </a:rPr>
              <a:t>End stage disease </a:t>
            </a:r>
            <a:r>
              <a:rPr lang="en-US" sz="1500" dirty="0">
                <a:latin typeface="+mj-lt"/>
                <a:cs typeface="Arial"/>
              </a:rPr>
              <a:t>of </a:t>
            </a:r>
            <a:r>
              <a:rPr lang="en-US" sz="1500" spc="-5" dirty="0">
                <a:latin typeface="+mj-lt"/>
                <a:cs typeface="Arial"/>
              </a:rPr>
              <a:t>any </a:t>
            </a:r>
            <a:r>
              <a:rPr lang="en-US" sz="1500" dirty="0">
                <a:latin typeface="+mj-lt"/>
                <a:cs typeface="Arial"/>
              </a:rPr>
              <a:t>type for </a:t>
            </a:r>
            <a:r>
              <a:rPr lang="en-US" sz="1500" spc="-5" dirty="0">
                <a:latin typeface="+mj-lt"/>
                <a:cs typeface="Arial"/>
              </a:rPr>
              <a:t>ongoing care (single consult </a:t>
            </a:r>
            <a:r>
              <a:rPr lang="en-US" sz="1500" dirty="0">
                <a:latin typeface="+mj-lt"/>
                <a:cs typeface="Arial"/>
              </a:rPr>
              <a:t>for treatment </a:t>
            </a:r>
            <a:r>
              <a:rPr lang="en-US" sz="1500" spc="-5" dirty="0">
                <a:latin typeface="+mj-lt"/>
                <a:cs typeface="Arial"/>
              </a:rPr>
              <a:t>plan</a:t>
            </a:r>
            <a:r>
              <a:rPr lang="en-US" sz="1500" spc="-30" dirty="0">
                <a:latin typeface="+mj-lt"/>
                <a:cs typeface="Arial"/>
              </a:rPr>
              <a:t> </a:t>
            </a:r>
            <a:r>
              <a:rPr lang="en-US" sz="1500" spc="-5" dirty="0">
                <a:latin typeface="+mj-lt"/>
                <a:cs typeface="Arial"/>
              </a:rPr>
              <a:t>ok)</a:t>
            </a:r>
            <a:endParaRPr lang="en-US" sz="1500" dirty="0">
              <a:latin typeface="+mj-lt"/>
              <a:cs typeface="Arial"/>
            </a:endParaRPr>
          </a:p>
          <a:p>
            <a:endParaRPr lang="en-US" sz="1500" dirty="0">
              <a:latin typeface="+mj-lt"/>
            </a:endParaRPr>
          </a:p>
        </p:txBody>
      </p:sp>
      <p:pic>
        <p:nvPicPr>
          <p:cNvPr id="4" name="Picture 2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234" y="791587"/>
            <a:ext cx="1042579" cy="10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30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Eligibility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Wingdings"/>
              <a:buChar char=""/>
              <a:tabLst>
                <a:tab pos="298450" algn="l"/>
              </a:tabLst>
            </a:pPr>
            <a:r>
              <a:rPr lang="en-US" sz="1600" spc="-35" dirty="0">
                <a:latin typeface="+mj-lt"/>
                <a:cs typeface="Arial"/>
              </a:rPr>
              <a:t>PASD </a:t>
            </a:r>
            <a:r>
              <a:rPr lang="en-US" sz="1600" spc="-5" dirty="0">
                <a:latin typeface="+mj-lt"/>
                <a:cs typeface="Arial"/>
              </a:rPr>
              <a:t>referral guidelines </a:t>
            </a:r>
            <a:r>
              <a:rPr lang="en-US" sz="1600" dirty="0">
                <a:latin typeface="+mj-lt"/>
                <a:cs typeface="Arial"/>
              </a:rPr>
              <a:t>must </a:t>
            </a:r>
            <a:r>
              <a:rPr lang="en-US" sz="1600" spc="-5" dirty="0">
                <a:latin typeface="+mj-lt"/>
                <a:cs typeface="Arial"/>
              </a:rPr>
              <a:t>be </a:t>
            </a:r>
            <a:r>
              <a:rPr lang="en-US" sz="1600" dirty="0">
                <a:latin typeface="+mj-lt"/>
                <a:cs typeface="Arial"/>
              </a:rPr>
              <a:t>satisfied:</a:t>
            </a: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"/>
            </a:pPr>
            <a:endParaRPr lang="en-US" sz="1600" dirty="0">
              <a:latin typeface="+mj-lt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600" dirty="0">
                <a:latin typeface="+mj-lt"/>
                <a:cs typeface="Arial"/>
              </a:rPr>
              <a:t>Patient must </a:t>
            </a:r>
            <a:r>
              <a:rPr lang="en-US" sz="1600" spc="-5" dirty="0">
                <a:latin typeface="+mj-lt"/>
                <a:cs typeface="Arial"/>
              </a:rPr>
              <a:t>earn less than </a:t>
            </a:r>
            <a:r>
              <a:rPr lang="en-US" sz="1600" spc="-5" dirty="0" smtClean="0">
                <a:latin typeface="+mj-lt"/>
                <a:cs typeface="Arial"/>
              </a:rPr>
              <a:t>322</a:t>
            </a:r>
            <a:r>
              <a:rPr lang="en-US" sz="1600" spc="-5" dirty="0" smtClean="0">
                <a:latin typeface="+mj-lt"/>
                <a:cs typeface="Arial"/>
              </a:rPr>
              <a:t>% </a:t>
            </a:r>
            <a:r>
              <a:rPr lang="en-US" sz="1600" dirty="0">
                <a:latin typeface="+mj-lt"/>
                <a:cs typeface="Arial"/>
              </a:rPr>
              <a:t>of the </a:t>
            </a:r>
            <a:r>
              <a:rPr lang="en-US" sz="1600" spc="-5" dirty="0">
                <a:latin typeface="+mj-lt"/>
                <a:cs typeface="Arial"/>
              </a:rPr>
              <a:t>Federal </a:t>
            </a:r>
            <a:r>
              <a:rPr lang="en-US" sz="1600" dirty="0">
                <a:latin typeface="+mj-lt"/>
                <a:cs typeface="Arial"/>
              </a:rPr>
              <a:t>Poverty</a:t>
            </a:r>
            <a:r>
              <a:rPr lang="en-US" sz="1600" spc="-15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Level.</a:t>
            </a:r>
            <a:endParaRPr lang="en-US" sz="16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Wingdings"/>
              <a:buChar char=""/>
            </a:pPr>
            <a:endParaRPr lang="en-US" sz="1600" dirty="0">
              <a:latin typeface="+mj-lt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600" dirty="0">
                <a:latin typeface="+mj-lt"/>
                <a:cs typeface="Arial"/>
              </a:rPr>
              <a:t>Patient must </a:t>
            </a:r>
            <a:r>
              <a:rPr lang="en-US" sz="1600" spc="-5" dirty="0">
                <a:latin typeface="+mj-lt"/>
                <a:cs typeface="Arial"/>
              </a:rPr>
              <a:t>be </a:t>
            </a:r>
            <a:r>
              <a:rPr lang="en-US" sz="1600" spc="-5" dirty="0" smtClean="0">
                <a:latin typeface="+mj-lt"/>
                <a:cs typeface="Arial"/>
              </a:rPr>
              <a:t>living in</a:t>
            </a:r>
            <a:r>
              <a:rPr lang="en-US" sz="1600" dirty="0" smtClean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San Diego</a:t>
            </a:r>
            <a:r>
              <a:rPr lang="en-US" sz="1600" spc="-35" dirty="0">
                <a:latin typeface="+mj-lt"/>
                <a:cs typeface="Arial"/>
              </a:rPr>
              <a:t> </a:t>
            </a:r>
            <a:r>
              <a:rPr lang="en-US" sz="1600" spc="-20" dirty="0">
                <a:latin typeface="+mj-lt"/>
                <a:cs typeface="Arial"/>
              </a:rPr>
              <a:t>County.</a:t>
            </a:r>
            <a:endParaRPr lang="en-US" sz="16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"/>
            </a:pPr>
            <a:endParaRPr lang="en-US" sz="1600" dirty="0">
              <a:latin typeface="+mj-lt"/>
              <a:cs typeface="Times New Roman"/>
            </a:endParaRPr>
          </a:p>
          <a:p>
            <a:pPr marL="755650" marR="106045" lvl="1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600" dirty="0">
                <a:latin typeface="+mj-lt"/>
                <a:cs typeface="Arial"/>
              </a:rPr>
              <a:t>Patient must not </a:t>
            </a:r>
            <a:r>
              <a:rPr lang="en-US" sz="1600" spc="-5" dirty="0">
                <a:latin typeface="+mj-lt"/>
                <a:cs typeface="Arial"/>
              </a:rPr>
              <a:t>have any health insurance or Workers’ Compensation coverage.</a:t>
            </a:r>
            <a:endParaRPr lang="en-US" sz="16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Wingdings"/>
              <a:buChar char=""/>
            </a:pPr>
            <a:endParaRPr lang="en-US" sz="1600" dirty="0">
              <a:latin typeface="+mj-lt"/>
              <a:cs typeface="Times New Roman"/>
            </a:endParaRPr>
          </a:p>
          <a:p>
            <a:pPr marL="755650" marR="5080" lvl="1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600" dirty="0">
                <a:latin typeface="+mj-lt"/>
                <a:cs typeface="Arial"/>
              </a:rPr>
              <a:t>Patient must </a:t>
            </a:r>
            <a:r>
              <a:rPr lang="en-US" sz="1600" spc="-5" dirty="0">
                <a:latin typeface="+mj-lt"/>
                <a:cs typeface="Arial"/>
              </a:rPr>
              <a:t>be ineligible </a:t>
            </a:r>
            <a:r>
              <a:rPr lang="en-US" sz="1600" dirty="0">
                <a:latin typeface="+mj-lt"/>
                <a:cs typeface="Arial"/>
              </a:rPr>
              <a:t>for </a:t>
            </a:r>
            <a:r>
              <a:rPr lang="en-US" sz="1600" spc="-5" dirty="0">
                <a:latin typeface="+mj-lt"/>
                <a:cs typeface="Arial"/>
              </a:rPr>
              <a:t>any publicly sponsored programs including  </a:t>
            </a:r>
            <a:r>
              <a:rPr lang="en-US" sz="1600" spc="-5" dirty="0" err="1">
                <a:latin typeface="+mj-lt"/>
                <a:cs typeface="Arial"/>
              </a:rPr>
              <a:t>Medi</a:t>
            </a:r>
            <a:r>
              <a:rPr lang="en-US" sz="1600" spc="-5" dirty="0">
                <a:latin typeface="+mj-lt"/>
                <a:cs typeface="Arial"/>
              </a:rPr>
              <a:t>-Cal, Medicare or Covered</a:t>
            </a:r>
            <a:r>
              <a:rPr lang="en-US" sz="1600" spc="-20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California.</a:t>
            </a:r>
            <a:endParaRPr lang="en-US" sz="16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Wingdings"/>
              <a:buChar char=""/>
            </a:pPr>
            <a:endParaRPr lang="en-US" sz="1600" dirty="0">
              <a:latin typeface="+mj-lt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600" dirty="0">
                <a:latin typeface="+mj-lt"/>
                <a:cs typeface="Arial"/>
              </a:rPr>
              <a:t>Patient must </a:t>
            </a:r>
            <a:r>
              <a:rPr lang="en-US" sz="1600" spc="-5" dirty="0">
                <a:latin typeface="+mj-lt"/>
                <a:cs typeface="Arial"/>
              </a:rPr>
              <a:t>agree </a:t>
            </a:r>
            <a:r>
              <a:rPr lang="en-US" sz="1600" dirty="0">
                <a:latin typeface="+mj-lt"/>
                <a:cs typeface="Arial"/>
              </a:rPr>
              <a:t>to </a:t>
            </a:r>
            <a:r>
              <a:rPr lang="en-US" sz="1600" spc="-5" dirty="0">
                <a:latin typeface="+mj-lt"/>
                <a:cs typeface="Arial"/>
              </a:rPr>
              <a:t>follow </a:t>
            </a:r>
            <a:r>
              <a:rPr lang="en-US" sz="1600" spc="-35" dirty="0">
                <a:latin typeface="+mj-lt"/>
                <a:cs typeface="Arial"/>
              </a:rPr>
              <a:t>PASD </a:t>
            </a:r>
            <a:r>
              <a:rPr lang="en-US" sz="1600" spc="-5" dirty="0">
                <a:latin typeface="+mj-lt"/>
                <a:cs typeface="Arial"/>
              </a:rPr>
              <a:t>Rights and</a:t>
            </a:r>
            <a:r>
              <a:rPr lang="en-US" sz="1600" spc="35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Responsibilities.</a:t>
            </a:r>
            <a:endParaRPr lang="en-US" sz="1600" dirty="0">
              <a:latin typeface="+mj-lt"/>
              <a:cs typeface="Arial"/>
            </a:endParaRPr>
          </a:p>
          <a:p>
            <a:endParaRPr lang="en-US" sz="1600" dirty="0">
              <a:latin typeface="+mj-lt"/>
            </a:endParaRPr>
          </a:p>
        </p:txBody>
      </p:sp>
      <p:pic>
        <p:nvPicPr>
          <p:cNvPr id="4" name="Picture 2" descr="No photo description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234" y="791587"/>
            <a:ext cx="1042579" cy="10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24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Referral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113623"/>
          </a:xfrm>
        </p:spPr>
        <p:txBody>
          <a:bodyPr>
            <a:noAutofit/>
          </a:bodyPr>
          <a:lstStyle/>
          <a:p>
            <a:pPr marL="354965" marR="239395" indent="-285115">
              <a:lnSpc>
                <a:spcPct val="100000"/>
              </a:lnSpc>
              <a:spcBef>
                <a:spcPts val="1115"/>
              </a:spcBef>
              <a:buFont typeface="Wingdings"/>
              <a:buChar char=""/>
              <a:tabLst>
                <a:tab pos="355600" algn="l"/>
              </a:tabLst>
            </a:pPr>
            <a:r>
              <a:rPr lang="en-US" sz="1600" spc="-5" dirty="0">
                <a:latin typeface="+mj-lt"/>
                <a:cs typeface="Arial"/>
              </a:rPr>
              <a:t>Please review referral guidelines with </a:t>
            </a:r>
            <a:r>
              <a:rPr lang="en-US" sz="1600" dirty="0">
                <a:latin typeface="+mj-lt"/>
                <a:cs typeface="Arial"/>
              </a:rPr>
              <a:t>the </a:t>
            </a:r>
            <a:r>
              <a:rPr lang="en-US" sz="1600" spc="-5" dirty="0">
                <a:latin typeface="+mj-lt"/>
                <a:cs typeface="Arial"/>
              </a:rPr>
              <a:t>referring physician </a:t>
            </a:r>
            <a:r>
              <a:rPr lang="en-US" sz="1600" b="1" spc="-5" dirty="0">
                <a:latin typeface="+mj-lt"/>
                <a:cs typeface="Arial"/>
              </a:rPr>
              <a:t>PRIOR </a:t>
            </a:r>
            <a:r>
              <a:rPr lang="en-US" sz="1600" spc="-5" dirty="0">
                <a:latin typeface="+mj-lt"/>
                <a:cs typeface="Arial"/>
              </a:rPr>
              <a:t>to submission </a:t>
            </a:r>
            <a:r>
              <a:rPr lang="en-US" sz="1600" dirty="0">
                <a:latin typeface="+mj-lt"/>
                <a:cs typeface="Arial"/>
              </a:rPr>
              <a:t>to </a:t>
            </a:r>
            <a:r>
              <a:rPr lang="en-US" sz="1600" spc="-5" dirty="0">
                <a:latin typeface="+mj-lt"/>
                <a:cs typeface="Arial"/>
              </a:rPr>
              <a:t>ensure </a:t>
            </a:r>
            <a:r>
              <a:rPr lang="en-US" sz="1600" dirty="0">
                <a:latin typeface="+mj-lt"/>
                <a:cs typeface="Arial"/>
              </a:rPr>
              <a:t>that </a:t>
            </a:r>
            <a:r>
              <a:rPr lang="en-US" sz="1600" spc="-5" dirty="0">
                <a:latin typeface="+mj-lt"/>
                <a:cs typeface="Arial"/>
              </a:rPr>
              <a:t>guidelines have been</a:t>
            </a:r>
            <a:r>
              <a:rPr lang="en-US" sz="1600" spc="-30" dirty="0">
                <a:latin typeface="+mj-lt"/>
                <a:cs typeface="Arial"/>
              </a:rPr>
              <a:t> </a:t>
            </a:r>
            <a:r>
              <a:rPr lang="en-US" sz="1600" dirty="0">
                <a:latin typeface="+mj-lt"/>
                <a:cs typeface="Arial"/>
              </a:rPr>
              <a:t>met.</a:t>
            </a:r>
          </a:p>
          <a:p>
            <a:pPr marL="354965" marR="239395" indent="-285115">
              <a:lnSpc>
                <a:spcPct val="100000"/>
              </a:lnSpc>
              <a:spcBef>
                <a:spcPts val="1115"/>
              </a:spcBef>
              <a:buFont typeface="Wingdings"/>
              <a:buChar char=""/>
              <a:tabLst>
                <a:tab pos="355600" algn="l"/>
              </a:tabLst>
            </a:pPr>
            <a:r>
              <a:rPr lang="en-US" sz="1600" b="1" dirty="0">
                <a:latin typeface="+mj-lt"/>
                <a:cs typeface="Arial"/>
              </a:rPr>
              <a:t>SAMPLE REFERRAL</a:t>
            </a:r>
            <a:r>
              <a:rPr lang="en-US" sz="1600" b="1" spc="-50" dirty="0">
                <a:latin typeface="+mj-lt"/>
                <a:cs typeface="Arial"/>
              </a:rPr>
              <a:t> </a:t>
            </a:r>
            <a:r>
              <a:rPr lang="en-US" sz="1600" b="1" dirty="0">
                <a:latin typeface="+mj-lt"/>
                <a:cs typeface="Arial"/>
              </a:rPr>
              <a:t>GUIDELINE</a:t>
            </a:r>
            <a:endParaRPr lang="en-US" sz="1600" dirty="0">
              <a:latin typeface="+mj-lt"/>
              <a:cs typeface="Arial"/>
            </a:endParaRPr>
          </a:p>
          <a:p>
            <a:pPr marL="812165" marR="239395" lvl="1" indent="-285115">
              <a:lnSpc>
                <a:spcPct val="100000"/>
              </a:lnSpc>
              <a:spcBef>
                <a:spcPts val="1115"/>
              </a:spcBef>
              <a:buFont typeface="Wingdings"/>
              <a:buChar char=""/>
              <a:tabLst>
                <a:tab pos="355600" algn="l"/>
              </a:tabLst>
            </a:pPr>
            <a:r>
              <a:rPr lang="en-US" sz="1600" b="1" spc="-5" dirty="0">
                <a:latin typeface="+mj-lt"/>
                <a:cs typeface="Arial"/>
              </a:rPr>
              <a:t>Criteria </a:t>
            </a:r>
            <a:r>
              <a:rPr lang="en-US" sz="1600" b="1" dirty="0">
                <a:latin typeface="+mj-lt"/>
                <a:cs typeface="Arial"/>
              </a:rPr>
              <a:t>for </a:t>
            </a:r>
            <a:r>
              <a:rPr lang="en-US" sz="1600" b="1" spc="-5" dirty="0">
                <a:latin typeface="+mj-lt"/>
                <a:cs typeface="Arial"/>
              </a:rPr>
              <a:t>Referral:</a:t>
            </a:r>
            <a:r>
              <a:rPr lang="en-US" sz="1600" b="1" spc="-25" dirty="0">
                <a:latin typeface="+mj-lt"/>
                <a:cs typeface="Arial"/>
              </a:rPr>
              <a:t> </a:t>
            </a:r>
            <a:r>
              <a:rPr lang="en-US" sz="1600" b="1" spc="-15" dirty="0">
                <a:latin typeface="+mj-lt"/>
                <a:cs typeface="Arial"/>
              </a:rPr>
              <a:t>CHOLECYSTECTOMY:</a:t>
            </a:r>
            <a:endParaRPr lang="en-US" sz="1600" dirty="0">
              <a:latin typeface="+mj-lt"/>
              <a:cs typeface="Arial"/>
            </a:endParaRPr>
          </a:p>
          <a:p>
            <a:pPr marL="812165" marR="239395" lvl="1" indent="-285115">
              <a:lnSpc>
                <a:spcPct val="100000"/>
              </a:lnSpc>
              <a:spcBef>
                <a:spcPts val="1115"/>
              </a:spcBef>
              <a:buFont typeface="Wingdings"/>
              <a:buChar char=""/>
              <a:tabLst>
                <a:tab pos="355600" algn="l"/>
              </a:tabLst>
            </a:pPr>
            <a:r>
              <a:rPr lang="en-US" sz="1600" b="1" spc="-5" dirty="0">
                <a:latin typeface="+mj-lt"/>
                <a:cs typeface="Arial"/>
              </a:rPr>
              <a:t>History (any one of</a:t>
            </a:r>
            <a:r>
              <a:rPr lang="en-US" sz="1600" b="1" spc="10" dirty="0">
                <a:latin typeface="+mj-lt"/>
                <a:cs typeface="Arial"/>
              </a:rPr>
              <a:t> </a:t>
            </a:r>
            <a:r>
              <a:rPr lang="en-US" sz="1600" b="1" spc="-5" dirty="0">
                <a:latin typeface="+mj-lt"/>
                <a:cs typeface="Arial"/>
              </a:rPr>
              <a:t>3)</a:t>
            </a:r>
            <a:endParaRPr lang="en-US" sz="1600" dirty="0">
              <a:latin typeface="+mj-lt"/>
              <a:cs typeface="Arial"/>
            </a:endParaRPr>
          </a:p>
          <a:p>
            <a:pPr marL="1269365" marR="239395" lvl="2" indent="-285115">
              <a:lnSpc>
                <a:spcPct val="100000"/>
              </a:lnSpc>
              <a:spcBef>
                <a:spcPts val="1115"/>
              </a:spcBef>
              <a:buFont typeface="Wingdings"/>
              <a:buChar char=""/>
              <a:tabLst>
                <a:tab pos="355600" algn="l"/>
              </a:tabLst>
            </a:pPr>
            <a:r>
              <a:rPr lang="en-US" sz="1600" b="1" spc="-5" dirty="0">
                <a:latin typeface="+mj-lt"/>
                <a:cs typeface="Arial"/>
              </a:rPr>
              <a:t>History of</a:t>
            </a:r>
            <a:r>
              <a:rPr lang="en-US" sz="1600" b="1" dirty="0">
                <a:latin typeface="+mj-lt"/>
                <a:cs typeface="Arial"/>
              </a:rPr>
              <a:t> </a:t>
            </a:r>
            <a:r>
              <a:rPr lang="en-US" sz="1600" b="1" spc="-5" dirty="0">
                <a:latin typeface="+mj-lt"/>
                <a:cs typeface="Arial"/>
              </a:rPr>
              <a:t>Jaundice</a:t>
            </a:r>
            <a:endParaRPr lang="en-US" sz="1600" dirty="0">
              <a:latin typeface="+mj-lt"/>
              <a:cs typeface="Arial"/>
            </a:endParaRPr>
          </a:p>
          <a:p>
            <a:pPr marL="1269365" marR="239395" lvl="2" indent="-285115">
              <a:lnSpc>
                <a:spcPct val="100000"/>
              </a:lnSpc>
              <a:spcBef>
                <a:spcPts val="1115"/>
              </a:spcBef>
              <a:buFont typeface="Wingdings"/>
              <a:buChar char=""/>
              <a:tabLst>
                <a:tab pos="355600" algn="l"/>
              </a:tabLst>
            </a:pPr>
            <a:r>
              <a:rPr lang="en-US" sz="1600" b="1" spc="-45" dirty="0">
                <a:latin typeface="+mj-lt"/>
                <a:cs typeface="Arial"/>
              </a:rPr>
              <a:t>Two </a:t>
            </a:r>
            <a:r>
              <a:rPr lang="en-US" sz="1600" b="1" spc="-5" dirty="0">
                <a:latin typeface="+mj-lt"/>
                <a:cs typeface="Arial"/>
              </a:rPr>
              <a:t>or more documented episodes of abdominal colic or severe RUQ</a:t>
            </a:r>
            <a:r>
              <a:rPr lang="en-US" sz="1600" b="1" spc="110" dirty="0">
                <a:latin typeface="+mj-lt"/>
                <a:cs typeface="Arial"/>
              </a:rPr>
              <a:t> </a:t>
            </a:r>
            <a:r>
              <a:rPr lang="en-US" sz="1600" b="1" spc="-5" dirty="0">
                <a:latin typeface="+mj-lt"/>
                <a:cs typeface="Arial"/>
              </a:rPr>
              <a:t>pain</a:t>
            </a:r>
            <a:endParaRPr lang="en-US" sz="1600" dirty="0">
              <a:latin typeface="+mj-lt"/>
              <a:cs typeface="Arial"/>
            </a:endParaRPr>
          </a:p>
          <a:p>
            <a:pPr marL="1269365" marR="239395" lvl="2" indent="-285115">
              <a:lnSpc>
                <a:spcPct val="100000"/>
              </a:lnSpc>
              <a:spcBef>
                <a:spcPts val="1115"/>
              </a:spcBef>
              <a:buFont typeface="Wingdings"/>
              <a:buChar char=""/>
              <a:tabLst>
                <a:tab pos="355600" algn="l"/>
              </a:tabLst>
            </a:pPr>
            <a:r>
              <a:rPr lang="en-US" sz="1600" b="1" spc="-5" dirty="0">
                <a:latin typeface="+mj-lt"/>
                <a:cs typeface="Arial"/>
              </a:rPr>
              <a:t>The presence of nausea/vomiting, chills and </a:t>
            </a:r>
            <a:r>
              <a:rPr lang="en-US" sz="1600" b="1" spc="-20" dirty="0">
                <a:latin typeface="+mj-lt"/>
                <a:cs typeface="Arial"/>
              </a:rPr>
              <a:t>fever, </a:t>
            </a:r>
            <a:r>
              <a:rPr lang="en-US" sz="1600" b="1" spc="-5" dirty="0">
                <a:latin typeface="+mj-lt"/>
                <a:cs typeface="Arial"/>
              </a:rPr>
              <a:t>leukocytosis (if evidence of  infection, consider immediate hospitalization outside the purview of</a:t>
            </a:r>
            <a:r>
              <a:rPr lang="en-US" sz="1600" b="1" spc="105" dirty="0">
                <a:latin typeface="+mj-lt"/>
                <a:cs typeface="Arial"/>
              </a:rPr>
              <a:t> </a:t>
            </a:r>
            <a:r>
              <a:rPr lang="en-US" sz="1600" b="1" spc="-30" dirty="0">
                <a:latin typeface="+mj-lt"/>
                <a:cs typeface="Arial"/>
              </a:rPr>
              <a:t>PASD)</a:t>
            </a:r>
          </a:p>
          <a:p>
            <a:pPr marL="812165" marR="239395" lvl="1" indent="-285115">
              <a:lnSpc>
                <a:spcPct val="100000"/>
              </a:lnSpc>
              <a:spcBef>
                <a:spcPts val="1115"/>
              </a:spcBef>
              <a:buFont typeface="Wingdings"/>
              <a:buChar char=""/>
              <a:tabLst>
                <a:tab pos="355600" algn="l"/>
              </a:tabLst>
            </a:pPr>
            <a:r>
              <a:rPr lang="en-US" sz="1600" b="1" spc="-5" dirty="0">
                <a:latin typeface="+mj-lt"/>
                <a:cs typeface="Arial"/>
              </a:rPr>
              <a:t>Diagnostic </a:t>
            </a:r>
            <a:r>
              <a:rPr lang="en-US" sz="1600" b="1" spc="-30" dirty="0">
                <a:latin typeface="+mj-lt"/>
                <a:cs typeface="Arial"/>
              </a:rPr>
              <a:t>Tests</a:t>
            </a:r>
            <a:endParaRPr lang="en-US" sz="1600" dirty="0">
              <a:latin typeface="+mj-lt"/>
              <a:cs typeface="Arial"/>
            </a:endParaRPr>
          </a:p>
          <a:p>
            <a:pPr marL="812165" marR="239395" lvl="1" indent="-285115">
              <a:lnSpc>
                <a:spcPct val="100000"/>
              </a:lnSpc>
              <a:spcBef>
                <a:spcPts val="1115"/>
              </a:spcBef>
              <a:buFont typeface="Wingdings"/>
              <a:buChar char=""/>
              <a:tabLst>
                <a:tab pos="355600" algn="l"/>
              </a:tabLst>
            </a:pPr>
            <a:r>
              <a:rPr lang="en-US" sz="1600" b="1" spc="-5" dirty="0">
                <a:latin typeface="+mj-lt"/>
                <a:cs typeface="Arial"/>
              </a:rPr>
              <a:t>Ultrasound or CT scan documents presence of</a:t>
            </a:r>
            <a:r>
              <a:rPr lang="en-US" sz="1600" b="1" spc="-10" dirty="0">
                <a:latin typeface="+mj-lt"/>
                <a:cs typeface="Arial"/>
              </a:rPr>
              <a:t> </a:t>
            </a:r>
            <a:r>
              <a:rPr lang="en-US" sz="1600" b="1" spc="-5" dirty="0">
                <a:latin typeface="+mj-lt"/>
                <a:cs typeface="Arial"/>
              </a:rPr>
              <a:t>gallstone</a:t>
            </a:r>
            <a:endParaRPr lang="en-US" sz="1600" dirty="0">
              <a:latin typeface="+mj-lt"/>
              <a:cs typeface="Arial"/>
            </a:endParaRPr>
          </a:p>
          <a:p>
            <a:endParaRPr lang="en-US" sz="1600" dirty="0">
              <a:latin typeface="+mj-lt"/>
            </a:endParaRPr>
          </a:p>
        </p:txBody>
      </p:sp>
      <p:pic>
        <p:nvPicPr>
          <p:cNvPr id="4" name="Picture 2" descr="No photo description availa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234" y="791587"/>
            <a:ext cx="1042579" cy="10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42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Referral Guidelines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lang="en-US" sz="1600" spc="-5" dirty="0">
                <a:latin typeface="+mj-lt"/>
                <a:cs typeface="Arial"/>
              </a:rPr>
              <a:t>The following medical notes are required </a:t>
            </a:r>
            <a:r>
              <a:rPr lang="en-US" sz="1600" dirty="0">
                <a:latin typeface="+mj-lt"/>
                <a:cs typeface="Arial"/>
              </a:rPr>
              <a:t>for </a:t>
            </a:r>
            <a:r>
              <a:rPr lang="en-US" sz="1600" b="1" dirty="0">
                <a:latin typeface="+mj-lt"/>
                <a:cs typeface="Arial"/>
              </a:rPr>
              <a:t>ALL</a:t>
            </a:r>
            <a:r>
              <a:rPr lang="en-US" sz="1600" b="1" spc="20" dirty="0">
                <a:latin typeface="+mj-lt"/>
                <a:cs typeface="Arial"/>
              </a:rPr>
              <a:t> </a:t>
            </a:r>
            <a:r>
              <a:rPr lang="en-US" sz="1600" dirty="0">
                <a:latin typeface="+mj-lt"/>
                <a:cs typeface="Arial"/>
              </a:rPr>
              <a:t>referrals:</a:t>
            </a:r>
          </a:p>
          <a:p>
            <a:pPr marL="298450" indent="-285750">
              <a:lnSpc>
                <a:spcPct val="100000"/>
              </a:lnSpc>
              <a:spcBef>
                <a:spcPts val="680"/>
              </a:spcBef>
              <a:buFont typeface="Wingdings"/>
              <a:buChar char=""/>
              <a:tabLst>
                <a:tab pos="298450" algn="l"/>
              </a:tabLst>
            </a:pPr>
            <a:r>
              <a:rPr lang="en-US" sz="1600" dirty="0">
                <a:latin typeface="+mj-lt"/>
                <a:cs typeface="Arial"/>
              </a:rPr>
              <a:t>Last </a:t>
            </a:r>
            <a:r>
              <a:rPr lang="en-US" sz="1600" spc="-5" dirty="0">
                <a:latin typeface="+mj-lt"/>
                <a:cs typeface="Arial"/>
              </a:rPr>
              <a:t>three </a:t>
            </a:r>
            <a:r>
              <a:rPr lang="en-US" sz="1600" spc="-10" dirty="0">
                <a:latin typeface="+mj-lt"/>
                <a:cs typeface="Arial"/>
              </a:rPr>
              <a:t>office </a:t>
            </a:r>
            <a:r>
              <a:rPr lang="en-US" sz="1600" spc="-5" dirty="0" smtClean="0">
                <a:latin typeface="+mj-lt"/>
                <a:cs typeface="Arial"/>
              </a:rPr>
              <a:t>consults relevant to dx </a:t>
            </a:r>
            <a:r>
              <a:rPr lang="en-US" sz="1600" dirty="0">
                <a:latin typeface="+mj-lt"/>
                <a:cs typeface="Arial"/>
              </a:rPr>
              <a:t>(if </a:t>
            </a:r>
            <a:r>
              <a:rPr lang="en-US" sz="1600" spc="-5" dirty="0">
                <a:latin typeface="+mj-lt"/>
                <a:cs typeface="Arial"/>
              </a:rPr>
              <a:t>applicable)</a:t>
            </a:r>
            <a:endParaRPr lang="en-US" sz="1600" dirty="0">
              <a:latin typeface="+mj-lt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/>
              <a:buChar char=""/>
              <a:tabLst>
                <a:tab pos="298450" algn="l"/>
              </a:tabLst>
            </a:pPr>
            <a:r>
              <a:rPr lang="en-US" sz="1600" spc="-5" dirty="0">
                <a:latin typeface="+mj-lt"/>
                <a:cs typeface="Arial"/>
              </a:rPr>
              <a:t>Related</a:t>
            </a:r>
            <a:r>
              <a:rPr lang="en-US" sz="1600" spc="-15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labs</a:t>
            </a:r>
            <a:endParaRPr lang="en-US" sz="1600" dirty="0">
              <a:latin typeface="+mj-lt"/>
              <a:cs typeface="Arial"/>
            </a:endParaRPr>
          </a:p>
          <a:p>
            <a:pPr marL="298450" indent="-285750">
              <a:lnSpc>
                <a:spcPct val="100000"/>
              </a:lnSpc>
              <a:spcBef>
                <a:spcPts val="1080"/>
              </a:spcBef>
              <a:buFont typeface="Wingdings"/>
              <a:buChar char=""/>
              <a:tabLst>
                <a:tab pos="298450" algn="l"/>
              </a:tabLst>
            </a:pPr>
            <a:r>
              <a:rPr lang="en-US" sz="1600" spc="-5" dirty="0">
                <a:latin typeface="+mj-lt"/>
                <a:cs typeface="Arial"/>
              </a:rPr>
              <a:t>Related imaging and diagnostic</a:t>
            </a:r>
            <a:r>
              <a:rPr lang="en-US" sz="1600" spc="-25" dirty="0">
                <a:latin typeface="+mj-lt"/>
                <a:cs typeface="Arial"/>
              </a:rPr>
              <a:t> </a:t>
            </a:r>
            <a:r>
              <a:rPr lang="en-US" sz="1600" dirty="0">
                <a:latin typeface="+mj-lt"/>
                <a:cs typeface="Arial"/>
              </a:rPr>
              <a:t>reports</a:t>
            </a:r>
          </a:p>
          <a:p>
            <a:pPr marL="298450" marR="5080" indent="-285750">
              <a:lnSpc>
                <a:spcPct val="100000"/>
              </a:lnSpc>
              <a:buFont typeface="Wingdings"/>
              <a:buChar char=""/>
              <a:tabLst>
                <a:tab pos="298450" algn="l"/>
              </a:tabLst>
            </a:pPr>
            <a:r>
              <a:rPr lang="en-US" sz="1600" spc="-5" dirty="0">
                <a:latin typeface="+mj-lt"/>
                <a:cs typeface="Arial"/>
              </a:rPr>
              <a:t>Relevant emergency </a:t>
            </a:r>
            <a:r>
              <a:rPr lang="en-US" sz="1600" dirty="0">
                <a:latin typeface="+mj-lt"/>
                <a:cs typeface="Arial"/>
              </a:rPr>
              <a:t>room, </a:t>
            </a:r>
            <a:r>
              <a:rPr lang="en-US" sz="1600" spc="-5" dirty="0">
                <a:latin typeface="+mj-lt"/>
                <a:cs typeface="Arial"/>
              </a:rPr>
              <a:t>hospital and consultant </a:t>
            </a:r>
            <a:r>
              <a:rPr lang="en-US" sz="1600" dirty="0">
                <a:latin typeface="+mj-lt"/>
                <a:cs typeface="Arial"/>
              </a:rPr>
              <a:t>reports  (if</a:t>
            </a:r>
            <a:r>
              <a:rPr lang="en-US" sz="1600" spc="-10" dirty="0">
                <a:latin typeface="+mj-lt"/>
                <a:cs typeface="Arial"/>
              </a:rPr>
              <a:t> </a:t>
            </a:r>
            <a:r>
              <a:rPr lang="en-US" sz="1600" spc="-5" dirty="0">
                <a:latin typeface="+mj-lt"/>
                <a:cs typeface="Arial"/>
              </a:rPr>
              <a:t>applicable)</a:t>
            </a:r>
            <a:endParaRPr lang="en-US" sz="1600" dirty="0">
              <a:latin typeface="+mj-lt"/>
              <a:cs typeface="Arial"/>
            </a:endParaRPr>
          </a:p>
          <a:p>
            <a:pPr>
              <a:lnSpc>
                <a:spcPct val="100000"/>
              </a:lnSpc>
            </a:pPr>
            <a:endParaRPr lang="en-US" sz="1600" dirty="0">
              <a:latin typeface="+mj-lt"/>
            </a:endParaRPr>
          </a:p>
        </p:txBody>
      </p:sp>
      <p:pic>
        <p:nvPicPr>
          <p:cNvPr id="4" name="Picture 2" descr="No photo description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234" y="791587"/>
            <a:ext cx="1042579" cy="104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38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754</TotalTime>
  <Words>1284</Words>
  <Application>Microsoft Office PowerPoint</Application>
  <PresentationFormat>Widescreen</PresentationFormat>
  <Paragraphs>152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Trebuchet MS</vt:lpstr>
      <vt:lpstr>Wingdings</vt:lpstr>
      <vt:lpstr>Berlin</vt:lpstr>
      <vt:lpstr>Project Access San Diego Referral Coordinator Guide</vt:lpstr>
      <vt:lpstr>Project Access San Diego Team</vt:lpstr>
      <vt:lpstr>Who we are</vt:lpstr>
      <vt:lpstr>What we do</vt:lpstr>
      <vt:lpstr>How PASD works</vt:lpstr>
      <vt:lpstr>Appropriate patients for PASD</vt:lpstr>
      <vt:lpstr>Eligibility Requirements</vt:lpstr>
      <vt:lpstr>Referral Guidelines</vt:lpstr>
      <vt:lpstr>Referral Guidelines (continued)</vt:lpstr>
      <vt:lpstr>Patient Referral Form</vt:lpstr>
      <vt:lpstr>Patient Application</vt:lpstr>
      <vt:lpstr>Application Packet Checklist</vt:lpstr>
      <vt:lpstr>Referral Communication</vt:lpstr>
      <vt:lpstr>Referral Communication (continued)</vt:lpstr>
      <vt:lpstr>Common Delays in Referral Process</vt:lpstr>
      <vt:lpstr>Patient Responsibilities</vt:lpstr>
    </vt:vector>
  </TitlesOfParts>
  <Company>SDCMS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Evelyn Peñaloza</dc:creator>
  <cp:lastModifiedBy>Evelyn Damanhoury</cp:lastModifiedBy>
  <cp:revision>39</cp:revision>
  <dcterms:created xsi:type="dcterms:W3CDTF">2022-03-08T02:52:57Z</dcterms:created>
  <dcterms:modified xsi:type="dcterms:W3CDTF">2023-12-04T17:46:53Z</dcterms:modified>
</cp:coreProperties>
</file>